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4"/>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200" b="0" i="0" u="none" strike="noStrike" cap="non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sz="1200" b="0" i="0" u="none" strike="noStrike" cap="non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sz="1200" b="0" i="0" u="none" strike="noStrike" cap="non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b" anchorCtr="0">
            <a:noAutofit/>
          </a:bodyPr>
          <a:lstStyle/>
          <a:p>
            <a:pPr marL="0" marR="0" lvl="0" indent="-88900" algn="r" rtl="0">
              <a:spcBef>
                <a:spcPts val="0"/>
              </a:spcBef>
              <a:spcAft>
                <a:spcPts val="0"/>
              </a:spcAft>
              <a:buSzPts val="1400"/>
              <a:buChar char="●"/>
            </a:pPr>
            <a:endParaRPr sz="1200" b="0" i="0" u="none" strike="noStrike" cap="none"/>
          </a:p>
          <a:p>
            <a:pPr marL="0" lvl="1" indent="-88900" algn="l" rtl="0">
              <a:spcBef>
                <a:spcPts val="0"/>
              </a:spcBef>
              <a:spcAft>
                <a:spcPts val="0"/>
              </a:spcAft>
              <a:buSzPts val="1400"/>
              <a:buChar char="○"/>
            </a:pPr>
            <a:endParaRPr/>
          </a:p>
          <a:p>
            <a:pPr marL="0" lvl="2" indent="-88900" algn="l" rtl="0">
              <a:spcBef>
                <a:spcPts val="0"/>
              </a:spcBef>
              <a:spcAft>
                <a:spcPts val="0"/>
              </a:spcAft>
              <a:buSzPts val="1400"/>
              <a:buChar char="■"/>
            </a:pPr>
            <a:endParaRPr/>
          </a:p>
          <a:p>
            <a:pPr marL="0" lvl="3" indent="-88900" algn="l" rtl="0">
              <a:spcBef>
                <a:spcPts val="0"/>
              </a:spcBef>
              <a:spcAft>
                <a:spcPts val="0"/>
              </a:spcAft>
              <a:buSzPts val="1400"/>
              <a:buChar char="●"/>
            </a:pPr>
            <a:endParaRPr/>
          </a:p>
          <a:p>
            <a:pPr marL="0" lvl="4" indent="-88900" algn="l" rtl="0">
              <a:spcBef>
                <a:spcPts val="0"/>
              </a:spcBef>
              <a:spcAft>
                <a:spcPts val="0"/>
              </a:spcAft>
              <a:buSzPts val="1400"/>
              <a:buChar char="○"/>
            </a:pPr>
            <a:endParaRPr/>
          </a:p>
          <a:p>
            <a:pPr marL="0" lvl="5" indent="-88900" algn="l" rtl="0">
              <a:spcBef>
                <a:spcPts val="0"/>
              </a:spcBef>
              <a:spcAft>
                <a:spcPts val="0"/>
              </a:spcAft>
              <a:buSzPts val="1400"/>
              <a:buChar char="■"/>
            </a:pPr>
            <a:endParaRPr/>
          </a:p>
          <a:p>
            <a:pPr marL="0" lvl="6" indent="-88900" algn="l" rtl="0">
              <a:spcBef>
                <a:spcPts val="0"/>
              </a:spcBef>
              <a:spcAft>
                <a:spcPts val="0"/>
              </a:spcAft>
              <a:buSzPts val="1400"/>
              <a:buChar char="●"/>
            </a:pPr>
            <a:endParaRPr/>
          </a:p>
          <a:p>
            <a:pPr marL="0" lvl="7" indent="-88900" algn="l" rtl="0">
              <a:spcBef>
                <a:spcPts val="0"/>
              </a:spcBef>
              <a:spcAft>
                <a:spcPts val="0"/>
              </a:spcAft>
              <a:buSzPts val="1400"/>
              <a:buChar char="○"/>
            </a:pPr>
            <a:endParaRPr/>
          </a:p>
          <a:p>
            <a:pPr marL="0" lvl="8" indent="-88900" algn="l" rtl="0">
              <a:spcBef>
                <a:spcPts val="0"/>
              </a:spcBef>
              <a:spcAft>
                <a:spcPts val="0"/>
              </a:spcAft>
              <a:buSzPts val="1400"/>
              <a:buChar char="■"/>
            </a:pPr>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f30f1ee6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gbf30f1ee6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69570ad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169570ad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4c01589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164c01589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4c01589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164c0158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64c01589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164c01589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803c2a5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1803c2a5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f0af51d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g22f0af51d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864c325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1864c325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8c97ff4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g18c97ff4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3db46716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23db46716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3db4671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23db4671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631853fd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631853fd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1631853fdc_0_16: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0" lvl="1" indent="0" algn="l" rtl="0">
              <a:spcBef>
                <a:spcPts val="0"/>
              </a:spcBef>
              <a:spcAft>
                <a:spcPts val="0"/>
              </a:spcAft>
              <a:buClr>
                <a:srgbClr val="000000"/>
              </a:buClr>
              <a:buSzPts val="1400"/>
              <a:buFont typeface="Arial"/>
              <a:buNone/>
            </a:pPr>
            <a:endParaRPr/>
          </a:p>
          <a:p>
            <a:pPr marL="0" lvl="2" indent="0" algn="l" rtl="0">
              <a:spcBef>
                <a:spcPts val="0"/>
              </a:spcBef>
              <a:spcAft>
                <a:spcPts val="0"/>
              </a:spcAft>
              <a:buClr>
                <a:srgbClr val="000000"/>
              </a:buClr>
              <a:buSzPts val="1400"/>
              <a:buFont typeface="Arial"/>
              <a:buNone/>
            </a:pPr>
            <a:endParaRPr/>
          </a:p>
          <a:p>
            <a:pPr marL="0" lvl="3" indent="0" algn="l" rtl="0">
              <a:spcBef>
                <a:spcPts val="0"/>
              </a:spcBef>
              <a:spcAft>
                <a:spcPts val="0"/>
              </a:spcAft>
              <a:buClr>
                <a:srgbClr val="000000"/>
              </a:buClr>
              <a:buSzPts val="1400"/>
              <a:buFont typeface="Arial"/>
              <a:buNone/>
            </a:pPr>
            <a:endParaRPr/>
          </a:p>
          <a:p>
            <a:pPr marL="0" lvl="4" indent="0" algn="l" rtl="0">
              <a:spcBef>
                <a:spcPts val="0"/>
              </a:spcBef>
              <a:spcAft>
                <a:spcPts val="0"/>
              </a:spcAft>
              <a:buClr>
                <a:srgbClr val="000000"/>
              </a:buClr>
              <a:buSzPts val="1400"/>
              <a:buFont typeface="Arial"/>
              <a:buNone/>
            </a:pPr>
            <a:endParaRPr/>
          </a:p>
          <a:p>
            <a:pPr marL="0" lvl="5" indent="0" algn="l" rtl="0">
              <a:spcBef>
                <a:spcPts val="0"/>
              </a:spcBef>
              <a:spcAft>
                <a:spcPts val="0"/>
              </a:spcAft>
              <a:buClr>
                <a:srgbClr val="000000"/>
              </a:buClr>
              <a:buSzPts val="1400"/>
              <a:buFont typeface="Arial"/>
              <a:buNone/>
            </a:pPr>
            <a:endParaRPr/>
          </a:p>
          <a:p>
            <a:pPr marL="0" lvl="6" indent="0" algn="l" rtl="0">
              <a:spcBef>
                <a:spcPts val="0"/>
              </a:spcBef>
              <a:spcAft>
                <a:spcPts val="0"/>
              </a:spcAft>
              <a:buClr>
                <a:srgbClr val="000000"/>
              </a:buClr>
              <a:buSzPts val="1400"/>
              <a:buFont typeface="Arial"/>
              <a:buNone/>
            </a:pPr>
            <a:endParaRPr/>
          </a:p>
          <a:p>
            <a:pPr marL="0" lvl="7" indent="0" algn="l" rtl="0">
              <a:spcBef>
                <a:spcPts val="0"/>
              </a:spcBef>
              <a:spcAft>
                <a:spcPts val="0"/>
              </a:spcAft>
              <a:buClr>
                <a:srgbClr val="000000"/>
              </a:buClr>
              <a:buSzPts val="1400"/>
              <a:buFont typeface="Arial"/>
              <a:buNone/>
            </a:pPr>
            <a:endParaRPr/>
          </a:p>
          <a:p>
            <a:pPr marL="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3d4eef7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g23d4eef7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9e19fa8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19e19fa8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631853fd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631853fd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1631853fdc_0_129: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0" lvl="1" indent="0" algn="l" rtl="0">
              <a:spcBef>
                <a:spcPts val="0"/>
              </a:spcBef>
              <a:spcAft>
                <a:spcPts val="0"/>
              </a:spcAft>
              <a:buClr>
                <a:srgbClr val="000000"/>
              </a:buClr>
              <a:buSzPts val="1400"/>
              <a:buFont typeface="Arial"/>
              <a:buNone/>
            </a:pPr>
            <a:endParaRPr/>
          </a:p>
          <a:p>
            <a:pPr marL="0" lvl="2" indent="0" algn="l" rtl="0">
              <a:spcBef>
                <a:spcPts val="0"/>
              </a:spcBef>
              <a:spcAft>
                <a:spcPts val="0"/>
              </a:spcAft>
              <a:buClr>
                <a:srgbClr val="000000"/>
              </a:buClr>
              <a:buSzPts val="1400"/>
              <a:buFont typeface="Arial"/>
              <a:buNone/>
            </a:pPr>
            <a:endParaRPr/>
          </a:p>
          <a:p>
            <a:pPr marL="0" lvl="3" indent="0" algn="l" rtl="0">
              <a:spcBef>
                <a:spcPts val="0"/>
              </a:spcBef>
              <a:spcAft>
                <a:spcPts val="0"/>
              </a:spcAft>
              <a:buClr>
                <a:srgbClr val="000000"/>
              </a:buClr>
              <a:buSzPts val="1400"/>
              <a:buFont typeface="Arial"/>
              <a:buNone/>
            </a:pPr>
            <a:endParaRPr/>
          </a:p>
          <a:p>
            <a:pPr marL="0" lvl="4" indent="0" algn="l" rtl="0">
              <a:spcBef>
                <a:spcPts val="0"/>
              </a:spcBef>
              <a:spcAft>
                <a:spcPts val="0"/>
              </a:spcAft>
              <a:buClr>
                <a:srgbClr val="000000"/>
              </a:buClr>
              <a:buSzPts val="1400"/>
              <a:buFont typeface="Arial"/>
              <a:buNone/>
            </a:pPr>
            <a:endParaRPr/>
          </a:p>
          <a:p>
            <a:pPr marL="0" lvl="5" indent="0" algn="l" rtl="0">
              <a:spcBef>
                <a:spcPts val="0"/>
              </a:spcBef>
              <a:spcAft>
                <a:spcPts val="0"/>
              </a:spcAft>
              <a:buClr>
                <a:srgbClr val="000000"/>
              </a:buClr>
              <a:buSzPts val="1400"/>
              <a:buFont typeface="Arial"/>
              <a:buNone/>
            </a:pPr>
            <a:endParaRPr/>
          </a:p>
          <a:p>
            <a:pPr marL="0" lvl="6" indent="0" algn="l" rtl="0">
              <a:spcBef>
                <a:spcPts val="0"/>
              </a:spcBef>
              <a:spcAft>
                <a:spcPts val="0"/>
              </a:spcAft>
              <a:buClr>
                <a:srgbClr val="000000"/>
              </a:buClr>
              <a:buSzPts val="1400"/>
              <a:buFont typeface="Arial"/>
              <a:buNone/>
            </a:pPr>
            <a:endParaRPr/>
          </a:p>
          <a:p>
            <a:pPr marL="0" lvl="7" indent="0" algn="l" rtl="0">
              <a:spcBef>
                <a:spcPts val="0"/>
              </a:spcBef>
              <a:spcAft>
                <a:spcPts val="0"/>
              </a:spcAft>
              <a:buClr>
                <a:srgbClr val="000000"/>
              </a:buClr>
              <a:buSzPts val="1400"/>
              <a:buFont typeface="Arial"/>
              <a:buNone/>
            </a:pPr>
            <a:endParaRPr/>
          </a:p>
          <a:p>
            <a:pPr marL="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462b58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Paul</a:t>
            </a:r>
            <a:endParaRPr/>
          </a:p>
        </p:txBody>
      </p:sp>
      <p:sp>
        <p:nvSpPr>
          <p:cNvPr id="111" name="Google Shape;111;g3462b58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3e87fe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Paul</a:t>
            </a:r>
            <a:endParaRPr/>
          </a:p>
        </p:txBody>
      </p:sp>
      <p:sp>
        <p:nvSpPr>
          <p:cNvPr id="120" name="Google Shape;120;g23e87fe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9bb467a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Paul</a:t>
            </a:r>
            <a:endParaRPr/>
          </a:p>
        </p:txBody>
      </p:sp>
      <p:sp>
        <p:nvSpPr>
          <p:cNvPr id="128" name="Google Shape;128;g19bb467a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631853fd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1631853fd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631853fd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1631853fd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631853fd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1631853fd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64c0158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164c0158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_Title">
  <p:cSld name="Presentation_Titl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 name="Google Shape;17;p2"/>
          <p:cNvSpPr txBox="1">
            <a:spLocks noGrp="1"/>
          </p:cNvSpPr>
          <p:nvPr>
            <p:ph type="ctrTitle"/>
          </p:nvPr>
        </p:nvSpPr>
        <p:spPr>
          <a:xfrm>
            <a:off x="2040731" y="2099799"/>
            <a:ext cx="5062538" cy="332398"/>
          </a:xfrm>
          <a:prstGeom prst="rect">
            <a:avLst/>
          </a:prstGeom>
          <a:noFill/>
          <a:ln>
            <a:noFill/>
          </a:ln>
        </p:spPr>
        <p:txBody>
          <a:bodyPr spcFirstLastPara="1" wrap="square" lIns="91425" tIns="91425" rIns="91425" bIns="91425" anchor="t" anchorCtr="0"/>
          <a:lstStyle>
            <a:lvl1pPr marL="0" marR="0" lvl="0" indent="-88900" algn="ctr"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1pPr>
            <a:lvl2pPr marL="0" marR="0" lvl="1"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2pPr>
            <a:lvl3pPr marL="0" marR="0" lvl="2"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3pPr>
            <a:lvl4pPr marL="0" marR="0" lvl="3"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4pPr>
            <a:lvl5pPr marL="0" marR="0" lvl="4"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5pPr>
            <a:lvl6pPr marL="457200" marR="0" lvl="5"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6pPr>
            <a:lvl7pPr marL="914400" marR="0" lvl="6"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7pPr>
            <a:lvl8pPr marL="1371600" marR="0" lvl="7"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8pPr>
            <a:lvl9pPr marL="1828800" marR="0" lvl="8"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9pPr>
          </a:lstStyle>
          <a:p>
            <a:endParaRPr/>
          </a:p>
        </p:txBody>
      </p:sp>
      <p:sp>
        <p:nvSpPr>
          <p:cNvPr id="18" name="Google Shape;18;p2"/>
          <p:cNvSpPr txBox="1">
            <a:spLocks noGrp="1"/>
          </p:cNvSpPr>
          <p:nvPr>
            <p:ph type="subTitle" idx="1"/>
          </p:nvPr>
        </p:nvSpPr>
        <p:spPr>
          <a:xfrm>
            <a:off x="1897062" y="2514600"/>
            <a:ext cx="5349875" cy="263149"/>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228600" marR="0" lvl="1" indent="-180340"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2pPr>
            <a:lvl3pPr marL="457200" marR="0" lvl="2" indent="-203200" algn="l" rtl="0">
              <a:lnSpc>
                <a:spcPct val="95000"/>
              </a:lnSpc>
              <a:spcBef>
                <a:spcPts val="450"/>
              </a:spcBef>
              <a:spcAft>
                <a:spcPts val="0"/>
              </a:spcAft>
              <a:buClr>
                <a:schemeClr val="dk1"/>
              </a:buClr>
              <a:buSzPts val="1400"/>
              <a:buFont typeface="Calibri"/>
              <a:buChar char="–"/>
              <a:defRPr sz="1800" b="1" i="0" u="none" strike="noStrike" cap="none">
                <a:solidFill>
                  <a:schemeClr val="dk1"/>
                </a:solidFill>
                <a:latin typeface="Calibri"/>
                <a:ea typeface="Calibri"/>
                <a:cs typeface="Calibri"/>
                <a:sym typeface="Calibri"/>
              </a:defRPr>
            </a:lvl3pPr>
            <a:lvl4pPr marL="687388" marR="0" lvl="3" indent="-204787"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4pPr>
            <a:lvl5pPr marL="914400" marR="0" lvl="4" indent="-215900" algn="l" rtl="0">
              <a:lnSpc>
                <a:spcPct val="95000"/>
              </a:lnSpc>
              <a:spcBef>
                <a:spcPts val="400"/>
              </a:spcBef>
              <a:spcAft>
                <a:spcPts val="0"/>
              </a:spcAft>
              <a:buClr>
                <a:schemeClr val="accent1"/>
              </a:buClr>
              <a:buSzPts val="1400"/>
              <a:buFont typeface="Calibri"/>
              <a:buChar char="–"/>
              <a:defRPr sz="1600" b="1" i="0" u="none" strike="noStrike" cap="none">
                <a:solidFill>
                  <a:schemeClr val="dk1"/>
                </a:solidFill>
                <a:latin typeface="Calibri"/>
                <a:ea typeface="Calibri"/>
                <a:cs typeface="Calibri"/>
                <a:sym typeface="Calibri"/>
              </a:defRPr>
            </a:lvl5pPr>
            <a:lvl6pPr marL="2228850" marR="0" lvl="5"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6pPr>
            <a:lvl7pPr marL="2686050" marR="0" lvl="6"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7pPr>
            <a:lvl8pPr marL="3143250" marR="0" lvl="7"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8pPr>
            <a:lvl9pPr marL="3600450" marR="0" lvl="8"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ulti picture layout">
  <p:cSld name="multi picture layou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56" name="Google Shape;56;p11"/>
          <p:cNvSpPr>
            <a:spLocks noGrp="1"/>
          </p:cNvSpPr>
          <p:nvPr>
            <p:ph type="pic" idx="2"/>
          </p:nvPr>
        </p:nvSpPr>
        <p:spPr>
          <a:xfrm>
            <a:off x="457200" y="85725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1"/>
          <p:cNvSpPr>
            <a:spLocks noGrp="1"/>
          </p:cNvSpPr>
          <p:nvPr>
            <p:ph type="pic" idx="3"/>
          </p:nvPr>
        </p:nvSpPr>
        <p:spPr>
          <a:xfrm>
            <a:off x="457200" y="274320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1"/>
          <p:cNvSpPr>
            <a:spLocks noGrp="1"/>
          </p:cNvSpPr>
          <p:nvPr>
            <p:ph type="pic" idx="4"/>
          </p:nvPr>
        </p:nvSpPr>
        <p:spPr>
          <a:xfrm>
            <a:off x="3352800" y="86995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1"/>
          <p:cNvSpPr>
            <a:spLocks noGrp="1"/>
          </p:cNvSpPr>
          <p:nvPr>
            <p:ph type="pic" idx="5"/>
          </p:nvPr>
        </p:nvSpPr>
        <p:spPr>
          <a:xfrm>
            <a:off x="3352800" y="275590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1"/>
          <p:cNvSpPr>
            <a:spLocks noGrp="1"/>
          </p:cNvSpPr>
          <p:nvPr>
            <p:ph type="pic" idx="6"/>
          </p:nvPr>
        </p:nvSpPr>
        <p:spPr>
          <a:xfrm>
            <a:off x="6096000" y="86360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1"/>
          <p:cNvSpPr>
            <a:spLocks noGrp="1"/>
          </p:cNvSpPr>
          <p:nvPr>
            <p:ph type="pic" idx="7"/>
          </p:nvPr>
        </p:nvSpPr>
        <p:spPr>
          <a:xfrm>
            <a:off x="6096000" y="2749550"/>
            <a:ext cx="2590800" cy="1485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6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11"/>
          <p:cNvSpPr txBox="1">
            <a:spLocks noGrp="1"/>
          </p:cNvSpPr>
          <p:nvPr>
            <p:ph type="body" idx="1"/>
          </p:nvPr>
        </p:nvSpPr>
        <p:spPr>
          <a:xfrm>
            <a:off x="457200" y="2400300"/>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body" idx="8"/>
          </p:nvPr>
        </p:nvSpPr>
        <p:spPr>
          <a:xfrm>
            <a:off x="3352800" y="2400300"/>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9"/>
          </p:nvPr>
        </p:nvSpPr>
        <p:spPr>
          <a:xfrm>
            <a:off x="6112933" y="2400300"/>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body" idx="13"/>
          </p:nvPr>
        </p:nvSpPr>
        <p:spPr>
          <a:xfrm>
            <a:off x="457200" y="4276725"/>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body" idx="14"/>
          </p:nvPr>
        </p:nvSpPr>
        <p:spPr>
          <a:xfrm>
            <a:off x="3352800" y="4286250"/>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body" idx="15"/>
          </p:nvPr>
        </p:nvSpPr>
        <p:spPr>
          <a:xfrm>
            <a:off x="6112933" y="4286250"/>
            <a:ext cx="2590800" cy="285750"/>
          </a:xfrm>
          <a:prstGeom prst="rect">
            <a:avLst/>
          </a:prstGeom>
          <a:noFill/>
          <a:ln>
            <a:noFill/>
          </a:ln>
        </p:spPr>
        <p:txBody>
          <a:bodyPr spcFirstLastPara="1" wrap="square" lIns="91425" tIns="91425" rIns="91425" bIns="91425" anchor="t" anchorCtr="0"/>
          <a:lstStyle>
            <a:lvl1pPr marL="457200" lvl="0" indent="-228600" rtl="0">
              <a:spcBef>
                <a:spcPts val="1200"/>
              </a:spcBef>
              <a:spcAft>
                <a:spcPts val="0"/>
              </a:spcAft>
              <a:buSzPts val="1400"/>
              <a:buFont typeface="Calibri"/>
              <a:buNone/>
              <a:defRPr sz="1100"/>
            </a:lvl1pPr>
            <a:lvl2pPr marL="914400" lvl="1" indent="-317500" rtl="0">
              <a:spcBef>
                <a:spcPts val="450"/>
              </a:spcBef>
              <a:spcAft>
                <a:spcPts val="0"/>
              </a:spcAft>
              <a:buSzPts val="1400"/>
              <a:buChar char="•"/>
              <a:defRPr sz="1100"/>
            </a:lvl2pPr>
            <a:lvl3pPr marL="1371600" lvl="2" indent="-317500" rtl="0">
              <a:spcBef>
                <a:spcPts val="450"/>
              </a:spcBef>
              <a:spcAft>
                <a:spcPts val="0"/>
              </a:spcAft>
              <a:buSzPts val="1400"/>
              <a:buChar char="–"/>
              <a:defRPr sz="1100"/>
            </a:lvl3pPr>
            <a:lvl4pPr marL="1828800" lvl="3" indent="-317500" rtl="0">
              <a:spcBef>
                <a:spcPts val="450"/>
              </a:spcBef>
              <a:spcAft>
                <a:spcPts val="0"/>
              </a:spcAft>
              <a:buSzPts val="1400"/>
              <a:buChar char="•"/>
              <a:defRPr sz="1100"/>
            </a:lvl4pPr>
            <a:lvl5pPr marL="2286000" lvl="4" indent="-317500" rtl="0">
              <a:spcBef>
                <a:spcPts val="400"/>
              </a:spcBef>
              <a:spcAft>
                <a:spcPts val="0"/>
              </a:spcAft>
              <a:buSzPts val="1400"/>
              <a:buChar char="–"/>
              <a:defRPr sz="1100"/>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Presentation_Title">
  <p:cSld name="1_Presentation_Title">
    <p:spTree>
      <p:nvGrpSpPr>
        <p:cNvPr id="1" name="Shape 68"/>
        <p:cNvGrpSpPr/>
        <p:nvPr/>
      </p:nvGrpSpPr>
      <p:grpSpPr>
        <a:xfrm>
          <a:off x="0" y="0"/>
          <a:ext cx="0" cy="0"/>
          <a:chOff x="0" y="0"/>
          <a:chExt cx="0" cy="0"/>
        </a:xfrm>
      </p:grpSpPr>
      <p:pic>
        <p:nvPicPr>
          <p:cNvPr id="69" name="Google Shape;69;p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 name="Google Shape;70;p12"/>
          <p:cNvSpPr txBox="1">
            <a:spLocks noGrp="1"/>
          </p:cNvSpPr>
          <p:nvPr>
            <p:ph type="ctrTitle"/>
          </p:nvPr>
        </p:nvSpPr>
        <p:spPr>
          <a:xfrm>
            <a:off x="2040731" y="2099799"/>
            <a:ext cx="5062538" cy="332398"/>
          </a:xfrm>
          <a:prstGeom prst="rect">
            <a:avLst/>
          </a:prstGeom>
          <a:noFill/>
          <a:ln>
            <a:noFill/>
          </a:ln>
        </p:spPr>
        <p:txBody>
          <a:bodyPr spcFirstLastPara="1" wrap="square" lIns="91425" tIns="91425" rIns="91425" bIns="91425" anchor="t" anchorCtr="0"/>
          <a:lstStyle>
            <a:lvl1pPr marL="0" marR="0" lvl="0" indent="-88900" algn="ctr"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1pPr>
            <a:lvl2pPr marL="0" marR="0" lvl="1"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2pPr>
            <a:lvl3pPr marL="0" marR="0" lvl="2"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3pPr>
            <a:lvl4pPr marL="0" marR="0" lvl="3"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4pPr>
            <a:lvl5pPr marL="0" marR="0" lvl="4"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5pPr>
            <a:lvl6pPr marL="457200" marR="0" lvl="5"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6pPr>
            <a:lvl7pPr marL="914400" marR="0" lvl="6"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7pPr>
            <a:lvl8pPr marL="1371600" marR="0" lvl="7"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8pPr>
            <a:lvl9pPr marL="1828800" marR="0" lvl="8"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9pPr>
          </a:lstStyle>
          <a:p>
            <a:endParaRPr/>
          </a:p>
        </p:txBody>
      </p:sp>
      <p:sp>
        <p:nvSpPr>
          <p:cNvPr id="71" name="Google Shape;71;p12"/>
          <p:cNvSpPr txBox="1">
            <a:spLocks noGrp="1"/>
          </p:cNvSpPr>
          <p:nvPr>
            <p:ph type="subTitle" idx="1"/>
          </p:nvPr>
        </p:nvSpPr>
        <p:spPr>
          <a:xfrm>
            <a:off x="1897062" y="2514600"/>
            <a:ext cx="5349875" cy="263149"/>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228600" marR="0" lvl="1" indent="-180340"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2pPr>
            <a:lvl3pPr marL="457200" marR="0" lvl="2" indent="-203200" algn="l" rtl="0">
              <a:lnSpc>
                <a:spcPct val="95000"/>
              </a:lnSpc>
              <a:spcBef>
                <a:spcPts val="450"/>
              </a:spcBef>
              <a:spcAft>
                <a:spcPts val="0"/>
              </a:spcAft>
              <a:buClr>
                <a:schemeClr val="dk1"/>
              </a:buClr>
              <a:buSzPts val="1400"/>
              <a:buFont typeface="Calibri"/>
              <a:buChar char="–"/>
              <a:defRPr sz="1800" b="1" i="0" u="none" strike="noStrike" cap="none">
                <a:solidFill>
                  <a:schemeClr val="dk1"/>
                </a:solidFill>
                <a:latin typeface="Calibri"/>
                <a:ea typeface="Calibri"/>
                <a:cs typeface="Calibri"/>
                <a:sym typeface="Calibri"/>
              </a:defRPr>
            </a:lvl3pPr>
            <a:lvl4pPr marL="687388" marR="0" lvl="3" indent="-204787"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4pPr>
            <a:lvl5pPr marL="914400" marR="0" lvl="4" indent="-215900" algn="l" rtl="0">
              <a:lnSpc>
                <a:spcPct val="95000"/>
              </a:lnSpc>
              <a:spcBef>
                <a:spcPts val="400"/>
              </a:spcBef>
              <a:spcAft>
                <a:spcPts val="0"/>
              </a:spcAft>
              <a:buClr>
                <a:schemeClr val="accent1"/>
              </a:buClr>
              <a:buSzPts val="1400"/>
              <a:buFont typeface="Calibri"/>
              <a:buChar char="–"/>
              <a:defRPr sz="1600" b="1" i="0" u="none" strike="noStrike" cap="none">
                <a:solidFill>
                  <a:schemeClr val="dk1"/>
                </a:solidFill>
                <a:latin typeface="Calibri"/>
                <a:ea typeface="Calibri"/>
                <a:cs typeface="Calibri"/>
                <a:sym typeface="Calibri"/>
              </a:defRPr>
            </a:lvl5pPr>
            <a:lvl6pPr marL="2228850" marR="0" lvl="5"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6pPr>
            <a:lvl7pPr marL="2686050" marR="0" lvl="6"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7pPr>
            <a:lvl8pPr marL="3143250" marR="0" lvl="7"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8pPr>
            <a:lvl9pPr marL="3600450" marR="0" lvl="8" indent="-22225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1676400" y="379809"/>
            <a:ext cx="7126200" cy="363000"/>
          </a:xfrm>
          <a:prstGeom prst="rect">
            <a:avLst/>
          </a:prstGeom>
          <a:noFill/>
          <a:ln>
            <a:noFill/>
          </a:ln>
        </p:spPr>
        <p:txBody>
          <a:bodyPr spcFirstLastPara="1" wrap="square" lIns="91425" tIns="91425" rIns="91425" bIns="91425" anchor="t" anchorCtr="0"/>
          <a:lstStyle>
            <a:lvl1pPr lvl="0" algn="l" rtl="0">
              <a:lnSpc>
                <a:spcPct val="90000"/>
              </a:lnSpc>
              <a:spcBef>
                <a:spcPts val="0"/>
              </a:spcBef>
              <a:spcAft>
                <a:spcPts val="0"/>
              </a:spcAft>
              <a:buSzPts val="1400"/>
              <a:buChar char="●"/>
              <a:defRPr sz="3200" b="1">
                <a:solidFill>
                  <a:schemeClr val="dk1"/>
                </a:solidFill>
                <a:latin typeface="Calibri"/>
                <a:ea typeface="Calibri"/>
                <a:cs typeface="Calibri"/>
                <a:sym typeface="Calibri"/>
              </a:defRPr>
            </a:lvl1pPr>
            <a:lvl2pPr lvl="1" algn="l" rtl="0">
              <a:lnSpc>
                <a:spcPct val="90000"/>
              </a:lnSpc>
              <a:spcBef>
                <a:spcPts val="0"/>
              </a:spcBef>
              <a:spcAft>
                <a:spcPts val="0"/>
              </a:spcAft>
              <a:buSzPts val="1400"/>
              <a:buChar char="○"/>
              <a:defRPr sz="3200" b="1">
                <a:solidFill>
                  <a:schemeClr val="dk1"/>
                </a:solidFill>
                <a:latin typeface="Calibri"/>
                <a:ea typeface="Calibri"/>
                <a:cs typeface="Calibri"/>
                <a:sym typeface="Calibri"/>
              </a:defRPr>
            </a:lvl2pPr>
            <a:lvl3pPr lvl="2" algn="l" rtl="0">
              <a:lnSpc>
                <a:spcPct val="90000"/>
              </a:lnSpc>
              <a:spcBef>
                <a:spcPts val="0"/>
              </a:spcBef>
              <a:spcAft>
                <a:spcPts val="0"/>
              </a:spcAft>
              <a:buSzPts val="1400"/>
              <a:buChar char="■"/>
              <a:defRPr sz="3200" b="1">
                <a:solidFill>
                  <a:schemeClr val="dk1"/>
                </a:solidFill>
                <a:latin typeface="Calibri"/>
                <a:ea typeface="Calibri"/>
                <a:cs typeface="Calibri"/>
                <a:sym typeface="Calibri"/>
              </a:defRPr>
            </a:lvl3pPr>
            <a:lvl4pPr lvl="3" algn="l" rtl="0">
              <a:lnSpc>
                <a:spcPct val="90000"/>
              </a:lnSpc>
              <a:spcBef>
                <a:spcPts val="0"/>
              </a:spcBef>
              <a:spcAft>
                <a:spcPts val="0"/>
              </a:spcAft>
              <a:buSzPts val="1400"/>
              <a:buChar char="●"/>
              <a:defRPr sz="3200" b="1">
                <a:solidFill>
                  <a:schemeClr val="dk1"/>
                </a:solidFill>
                <a:latin typeface="Calibri"/>
                <a:ea typeface="Calibri"/>
                <a:cs typeface="Calibri"/>
                <a:sym typeface="Calibri"/>
              </a:defRPr>
            </a:lvl4pPr>
            <a:lvl5pPr lvl="4" algn="l" rtl="0">
              <a:lnSpc>
                <a:spcPct val="90000"/>
              </a:lnSpc>
              <a:spcBef>
                <a:spcPts val="0"/>
              </a:spcBef>
              <a:spcAft>
                <a:spcPts val="0"/>
              </a:spcAft>
              <a:buSzPts val="1400"/>
              <a:buChar char="○"/>
              <a:defRPr sz="3200" b="1">
                <a:solidFill>
                  <a:schemeClr val="dk1"/>
                </a:solidFill>
                <a:latin typeface="Calibri"/>
                <a:ea typeface="Calibri"/>
                <a:cs typeface="Calibri"/>
                <a:sym typeface="Calibri"/>
              </a:defRPr>
            </a:lvl5pPr>
            <a:lvl6pPr marL="457200" lvl="5" algn="l" rtl="0">
              <a:lnSpc>
                <a:spcPct val="90000"/>
              </a:lnSpc>
              <a:spcBef>
                <a:spcPts val="0"/>
              </a:spcBef>
              <a:spcAft>
                <a:spcPts val="0"/>
              </a:spcAft>
              <a:buSzPts val="1400"/>
              <a:buChar char="■"/>
              <a:defRPr sz="3200" b="1">
                <a:solidFill>
                  <a:schemeClr val="dk2"/>
                </a:solidFill>
                <a:latin typeface="Arial"/>
                <a:ea typeface="Arial"/>
                <a:cs typeface="Arial"/>
                <a:sym typeface="Arial"/>
              </a:defRPr>
            </a:lvl6pPr>
            <a:lvl7pPr marL="914400" lvl="6" algn="l" rtl="0">
              <a:lnSpc>
                <a:spcPct val="90000"/>
              </a:lnSpc>
              <a:spcBef>
                <a:spcPts val="0"/>
              </a:spcBef>
              <a:spcAft>
                <a:spcPts val="0"/>
              </a:spcAft>
              <a:buSzPts val="1400"/>
              <a:buChar char="●"/>
              <a:defRPr sz="3200" b="1">
                <a:solidFill>
                  <a:schemeClr val="dk2"/>
                </a:solidFill>
                <a:latin typeface="Arial"/>
                <a:ea typeface="Arial"/>
                <a:cs typeface="Arial"/>
                <a:sym typeface="Arial"/>
              </a:defRPr>
            </a:lvl7pPr>
            <a:lvl8pPr marL="1371600" lvl="7" algn="l" rtl="0">
              <a:lnSpc>
                <a:spcPct val="90000"/>
              </a:lnSpc>
              <a:spcBef>
                <a:spcPts val="0"/>
              </a:spcBef>
              <a:spcAft>
                <a:spcPts val="0"/>
              </a:spcAft>
              <a:buSzPts val="1400"/>
              <a:buChar char="○"/>
              <a:defRPr sz="3200" b="1">
                <a:solidFill>
                  <a:schemeClr val="dk2"/>
                </a:solidFill>
                <a:latin typeface="Arial"/>
                <a:ea typeface="Arial"/>
                <a:cs typeface="Arial"/>
                <a:sym typeface="Arial"/>
              </a:defRPr>
            </a:lvl8pPr>
            <a:lvl9pPr marL="1828800" lvl="8" algn="l" rtl="0">
              <a:lnSpc>
                <a:spcPct val="90000"/>
              </a:lnSpc>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74" name="Google Shape;74;p13"/>
          <p:cNvSpPr txBox="1">
            <a:spLocks noGrp="1"/>
          </p:cNvSpPr>
          <p:nvPr>
            <p:ph type="body" idx="1"/>
          </p:nvPr>
        </p:nvSpPr>
        <p:spPr>
          <a:xfrm>
            <a:off x="533400" y="1028700"/>
            <a:ext cx="7924800" cy="3657600"/>
          </a:xfrm>
          <a:prstGeom prst="rect">
            <a:avLst/>
          </a:prstGeom>
          <a:noFill/>
          <a:ln>
            <a:noFill/>
          </a:ln>
        </p:spPr>
        <p:txBody>
          <a:bodyPr spcFirstLastPara="1" wrap="square" lIns="91425" tIns="91425" rIns="91425" bIns="91425" anchor="t" anchorCtr="0"/>
          <a:lstStyle>
            <a:lvl1pPr marL="457200" lvl="0" indent="-317500" rtl="0">
              <a:spcBef>
                <a:spcPts val="1200"/>
              </a:spcBef>
              <a:spcAft>
                <a:spcPts val="0"/>
              </a:spcAft>
              <a:buSzPts val="1400"/>
              <a:buChar char="•"/>
              <a:defRPr/>
            </a:lvl1pPr>
            <a:lvl2pPr marL="914400" lvl="1" indent="-317500" rtl="0">
              <a:spcBef>
                <a:spcPts val="450"/>
              </a:spcBef>
              <a:spcAft>
                <a:spcPts val="0"/>
              </a:spcAft>
              <a:buSzPts val="1400"/>
              <a:buChar char="•"/>
              <a:defRPr/>
            </a:lvl2pPr>
            <a:lvl3pPr marL="1371600" lvl="2" indent="-317500" rtl="0">
              <a:spcBef>
                <a:spcPts val="450"/>
              </a:spcBef>
              <a:spcAft>
                <a:spcPts val="0"/>
              </a:spcAft>
              <a:buSzPts val="1400"/>
              <a:buChar char="–"/>
              <a:defRPr/>
            </a:lvl3pPr>
            <a:lvl4pPr marL="1828800" lvl="3" indent="-317500" rtl="0">
              <a:spcBef>
                <a:spcPts val="450"/>
              </a:spcBef>
              <a:spcAft>
                <a:spcPts val="0"/>
              </a:spcAft>
              <a:buSzPts val="1400"/>
              <a:buChar char="•"/>
              <a:defRPr/>
            </a:lvl4pPr>
            <a:lvl5pPr marL="2286000" lvl="4" indent="-228600" rtl="0">
              <a:spcBef>
                <a:spcPts val="400"/>
              </a:spcBef>
              <a:spcAft>
                <a:spcPts val="0"/>
              </a:spcAft>
              <a:buSzPts val="1400"/>
              <a:buFont typeface="Calibri"/>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5"/>
        <p:cNvGrpSpPr/>
        <p:nvPr/>
      </p:nvGrpSpPr>
      <p:grpSpPr>
        <a:xfrm>
          <a:off x="0" y="0"/>
          <a:ext cx="0" cy="0"/>
          <a:chOff x="0" y="0"/>
          <a:chExt cx="0" cy="0"/>
        </a:xfrm>
      </p:grpSpPr>
      <p:sp>
        <p:nvSpPr>
          <p:cNvPr id="76" name="Google Shape;76;p14"/>
          <p:cNvSpPr/>
          <p:nvPr/>
        </p:nvSpPr>
        <p:spPr>
          <a:xfrm>
            <a:off x="1822890" y="0"/>
            <a:ext cx="7330861" cy="52920"/>
          </a:xfrm>
          <a:custGeom>
            <a:avLst/>
            <a:gdLst/>
            <a:ahLst/>
            <a:cxnLst/>
            <a:rect l="l" t="t" r="r" b="b"/>
            <a:pathLst>
              <a:path w="119947" h="144000" extrusionOk="0">
                <a:moveTo>
                  <a:pt x="0" y="0"/>
                </a:moveTo>
                <a:lnTo>
                  <a:pt x="0" y="144000"/>
                </a:lnTo>
                <a:lnTo>
                  <a:pt x="119947" y="144000"/>
                </a:lnTo>
                <a:lnTo>
                  <a:pt x="119947" y="0"/>
                </a:lnTo>
                <a:close/>
              </a:path>
            </a:pathLst>
          </a:custGeom>
          <a:solidFill>
            <a:srgbClr val="FFD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7" name="Google Shape;77;p14"/>
          <p:cNvSpPr txBox="1">
            <a:spLocks noGrp="1"/>
          </p:cNvSpPr>
          <p:nvPr>
            <p:ph type="title"/>
          </p:nvPr>
        </p:nvSpPr>
        <p:spPr>
          <a:xfrm>
            <a:off x="1676400" y="379809"/>
            <a:ext cx="7126200" cy="363000"/>
          </a:xfrm>
          <a:prstGeom prst="rect">
            <a:avLst/>
          </a:prstGeom>
          <a:noFill/>
          <a:ln>
            <a:noFill/>
          </a:ln>
        </p:spPr>
        <p:txBody>
          <a:bodyPr spcFirstLastPara="1" wrap="square" lIns="91425" tIns="91425" rIns="91425" bIns="91425" anchor="t" anchorCtr="0"/>
          <a:lstStyle>
            <a:lvl1pPr lvl="0" algn="l" rtl="0">
              <a:lnSpc>
                <a:spcPct val="90000"/>
              </a:lnSpc>
              <a:spcBef>
                <a:spcPts val="0"/>
              </a:spcBef>
              <a:spcAft>
                <a:spcPts val="0"/>
              </a:spcAft>
              <a:buSzPts val="1400"/>
              <a:buChar char="●"/>
              <a:defRPr/>
            </a:lvl1pPr>
            <a:lvl2pPr lvl="1" algn="l" rtl="0">
              <a:lnSpc>
                <a:spcPct val="90000"/>
              </a:lnSpc>
              <a:spcBef>
                <a:spcPts val="0"/>
              </a:spcBef>
              <a:spcAft>
                <a:spcPts val="0"/>
              </a:spcAft>
              <a:buSzPts val="1400"/>
              <a:buChar char="○"/>
              <a:defRPr/>
            </a:lvl2pPr>
            <a:lvl3pPr lvl="2" algn="l" rtl="0">
              <a:lnSpc>
                <a:spcPct val="90000"/>
              </a:lnSpc>
              <a:spcBef>
                <a:spcPts val="0"/>
              </a:spcBef>
              <a:spcAft>
                <a:spcPts val="0"/>
              </a:spcAft>
              <a:buSzPts val="1400"/>
              <a:buChar char="■"/>
              <a:defRPr/>
            </a:lvl3pPr>
            <a:lvl4pPr lvl="3" algn="l" rtl="0">
              <a:lnSpc>
                <a:spcPct val="90000"/>
              </a:lnSpc>
              <a:spcBef>
                <a:spcPts val="0"/>
              </a:spcBef>
              <a:spcAft>
                <a:spcPts val="0"/>
              </a:spcAft>
              <a:buSzPts val="1400"/>
              <a:buChar char="●"/>
              <a:defRPr/>
            </a:lvl4pPr>
            <a:lvl5pPr lvl="4" algn="l" rtl="0">
              <a:lnSpc>
                <a:spcPct val="90000"/>
              </a:lnSpc>
              <a:spcBef>
                <a:spcPts val="0"/>
              </a:spcBef>
              <a:spcAft>
                <a:spcPts val="0"/>
              </a:spcAft>
              <a:buSzPts val="1400"/>
              <a:buChar char="○"/>
              <a:defRPr/>
            </a:lvl5pPr>
            <a:lvl6pPr marL="457200" lvl="5" algn="l" rtl="0">
              <a:lnSpc>
                <a:spcPct val="90000"/>
              </a:lnSpc>
              <a:spcBef>
                <a:spcPts val="0"/>
              </a:spcBef>
              <a:spcAft>
                <a:spcPts val="0"/>
              </a:spcAft>
              <a:buSzPts val="1400"/>
              <a:buChar char="■"/>
              <a:defRPr/>
            </a:lvl6pPr>
            <a:lvl7pPr marL="914400" lvl="6" algn="l" rtl="0">
              <a:lnSpc>
                <a:spcPct val="90000"/>
              </a:lnSpc>
              <a:spcBef>
                <a:spcPts val="0"/>
              </a:spcBef>
              <a:spcAft>
                <a:spcPts val="0"/>
              </a:spcAft>
              <a:buSzPts val="1400"/>
              <a:buChar char="●"/>
              <a:defRPr/>
            </a:lvl7pPr>
            <a:lvl8pPr marL="1371600" lvl="7" algn="l" rtl="0">
              <a:lnSpc>
                <a:spcPct val="90000"/>
              </a:lnSpc>
              <a:spcBef>
                <a:spcPts val="0"/>
              </a:spcBef>
              <a:spcAft>
                <a:spcPts val="0"/>
              </a:spcAft>
              <a:buSzPts val="1400"/>
              <a:buChar char="○"/>
              <a:defRPr/>
            </a:lvl8pPr>
            <a:lvl9pPr marL="1828800" lvl="8" algn="l" rtl="0">
              <a:lnSpc>
                <a:spcPct val="90000"/>
              </a:lnSpc>
              <a:spcBef>
                <a:spcPts val="0"/>
              </a:spcBef>
              <a:spcAft>
                <a:spcPts val="0"/>
              </a:spcAft>
              <a:buSzPts val="1400"/>
              <a:buChar char="■"/>
              <a:defRPr/>
            </a:lvl9pPr>
          </a:lstStyle>
          <a:p>
            <a:endParaRPr/>
          </a:p>
        </p:txBody>
      </p:sp>
      <p:sp>
        <p:nvSpPr>
          <p:cNvPr id="78" name="Google Shape;78;p14"/>
          <p:cNvSpPr txBox="1">
            <a:spLocks noGrp="1"/>
          </p:cNvSpPr>
          <p:nvPr>
            <p:ph type="body" idx="1"/>
          </p:nvPr>
        </p:nvSpPr>
        <p:spPr>
          <a:xfrm>
            <a:off x="1676400" y="1314450"/>
            <a:ext cx="6934200" cy="2343300"/>
          </a:xfrm>
          <a:prstGeom prst="rect">
            <a:avLst/>
          </a:prstGeom>
          <a:noFill/>
          <a:ln>
            <a:noFill/>
          </a:ln>
        </p:spPr>
        <p:txBody>
          <a:bodyPr spcFirstLastPara="1" wrap="square" lIns="91425" tIns="91425" rIns="91425" bIns="91425" anchor="t" anchorCtr="0"/>
          <a:lstStyle>
            <a:lvl1pPr marL="457200" lvl="0" indent="-317500" algn="l" rtl="0">
              <a:lnSpc>
                <a:spcPct val="95000"/>
              </a:lnSpc>
              <a:spcBef>
                <a:spcPts val="1200"/>
              </a:spcBef>
              <a:spcAft>
                <a:spcPts val="0"/>
              </a:spcAft>
              <a:buSzPts val="1400"/>
              <a:buChar char="•"/>
              <a:defRPr/>
            </a:lvl1pPr>
            <a:lvl2pPr marL="914400" lvl="1" indent="-317500" algn="l" rtl="0">
              <a:lnSpc>
                <a:spcPct val="95000"/>
              </a:lnSpc>
              <a:spcBef>
                <a:spcPts val="450"/>
              </a:spcBef>
              <a:spcAft>
                <a:spcPts val="0"/>
              </a:spcAft>
              <a:buClr>
                <a:schemeClr val="dk1"/>
              </a:buClr>
              <a:buSzPts val="1400"/>
              <a:buFont typeface="Calibri"/>
              <a:buChar char="•"/>
              <a:defRPr/>
            </a:lvl2pPr>
            <a:lvl3pPr marL="1371600" lvl="2" indent="-317500" algn="l" rtl="0">
              <a:lnSpc>
                <a:spcPct val="95000"/>
              </a:lnSpc>
              <a:spcBef>
                <a:spcPts val="450"/>
              </a:spcBef>
              <a:spcAft>
                <a:spcPts val="0"/>
              </a:spcAft>
              <a:buClr>
                <a:schemeClr val="dk1"/>
              </a:buClr>
              <a:buSzPts val="1400"/>
              <a:buFont typeface="Calibri"/>
              <a:buChar char="–"/>
              <a:defRPr/>
            </a:lvl3pPr>
            <a:lvl4pPr marL="1828800" lvl="3" indent="-317500" algn="l" rtl="0">
              <a:lnSpc>
                <a:spcPct val="95000"/>
              </a:lnSpc>
              <a:spcBef>
                <a:spcPts val="450"/>
              </a:spcBef>
              <a:spcAft>
                <a:spcPts val="0"/>
              </a:spcAft>
              <a:buClr>
                <a:schemeClr val="dk1"/>
              </a:buClr>
              <a:buSzPts val="1400"/>
              <a:buFont typeface="Calibri"/>
              <a:buChar char="•"/>
              <a:defRPr/>
            </a:lvl4pPr>
            <a:lvl5pPr marL="2286000" lvl="4" indent="-317500" algn="l" rtl="0">
              <a:lnSpc>
                <a:spcPct val="95000"/>
              </a:lnSpc>
              <a:spcBef>
                <a:spcPts val="400"/>
              </a:spcBef>
              <a:spcAft>
                <a:spcPts val="0"/>
              </a:spcAft>
              <a:buClr>
                <a:schemeClr val="accent1"/>
              </a:buClr>
              <a:buSzPts val="1400"/>
              <a:buFont typeface="Calibri"/>
              <a:buChar char="–"/>
              <a:defRPr/>
            </a:lvl5pPr>
            <a:lvl6pPr marL="2743200" lvl="5" indent="-317500" algn="l" rtl="0">
              <a:lnSpc>
                <a:spcPct val="95000"/>
              </a:lnSpc>
              <a:spcBef>
                <a:spcPts val="400"/>
              </a:spcBef>
              <a:spcAft>
                <a:spcPts val="0"/>
              </a:spcAft>
              <a:buClr>
                <a:schemeClr val="accent1"/>
              </a:buClr>
              <a:buSzPts val="1400"/>
              <a:buFont typeface="Calibri"/>
              <a:buChar char="•"/>
              <a:defRPr/>
            </a:lvl6pPr>
            <a:lvl7pPr marL="3200400" lvl="6" indent="-317500" algn="l" rtl="0">
              <a:lnSpc>
                <a:spcPct val="95000"/>
              </a:lnSpc>
              <a:spcBef>
                <a:spcPts val="400"/>
              </a:spcBef>
              <a:spcAft>
                <a:spcPts val="0"/>
              </a:spcAft>
              <a:buClr>
                <a:schemeClr val="accent1"/>
              </a:buClr>
              <a:buSzPts val="1400"/>
              <a:buFont typeface="Calibri"/>
              <a:buChar char="•"/>
              <a:defRPr/>
            </a:lvl7pPr>
            <a:lvl8pPr marL="3657600" lvl="7" indent="-317500" algn="l" rtl="0">
              <a:lnSpc>
                <a:spcPct val="95000"/>
              </a:lnSpc>
              <a:spcBef>
                <a:spcPts val="400"/>
              </a:spcBef>
              <a:spcAft>
                <a:spcPts val="0"/>
              </a:spcAft>
              <a:buClr>
                <a:schemeClr val="accent1"/>
              </a:buClr>
              <a:buSzPts val="1400"/>
              <a:buFont typeface="Calibri"/>
              <a:buChar char="•"/>
              <a:defRPr/>
            </a:lvl8pPr>
            <a:lvl9pPr marL="4114800" lvl="8" indent="-317500" algn="l" rtl="0">
              <a:lnSpc>
                <a:spcPct val="95000"/>
              </a:lnSpc>
              <a:spcBef>
                <a:spcPts val="400"/>
              </a:spcBef>
              <a:spcAft>
                <a:spcPts val="0"/>
              </a:spcAft>
              <a:buClr>
                <a:schemeClr val="accent1"/>
              </a:buClr>
              <a:buSzPts val="1400"/>
              <a:buFont typeface="Calibri"/>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bullet layout, no picture">
  <p:cSld name="4 bullet layout, no picture">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04800" y="285750"/>
            <a:ext cx="7126287" cy="309296"/>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atin typeface="Calibri"/>
                <a:ea typeface="Calibri"/>
                <a:cs typeface="Calibri"/>
                <a:sym typeface="Calibri"/>
              </a:defRPr>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609600" y="1314450"/>
            <a:ext cx="5181600" cy="2343150"/>
          </a:xfrm>
          <a:prstGeom prst="rect">
            <a:avLst/>
          </a:prstGeom>
          <a:noFill/>
          <a:ln>
            <a:noFill/>
          </a:ln>
        </p:spPr>
        <p:txBody>
          <a:bodyPr spcFirstLastPara="1" wrap="square" lIns="91425" tIns="91425" rIns="91425" bIns="91425" anchor="t" anchorCtr="0"/>
          <a:lstStyle>
            <a:lvl1pPr marL="457200" lvl="0" indent="-317500" rtl="0">
              <a:spcBef>
                <a:spcPts val="1200"/>
              </a:spcBef>
              <a:spcAft>
                <a:spcPts val="0"/>
              </a:spcAft>
              <a:buSzPts val="1400"/>
              <a:buFont typeface="Arial"/>
              <a:buChar char="•"/>
              <a:defRPr/>
            </a:lvl1pPr>
            <a:lvl2pPr marL="914400" lvl="1" indent="-317500" rtl="0">
              <a:spcBef>
                <a:spcPts val="450"/>
              </a:spcBef>
              <a:spcAft>
                <a:spcPts val="0"/>
              </a:spcAft>
              <a:buSzPts val="1400"/>
              <a:buChar char="•"/>
              <a:defRPr b="1">
                <a:solidFill>
                  <a:schemeClr val="dk1"/>
                </a:solidFill>
                <a:latin typeface="Calibri"/>
                <a:ea typeface="Calibri"/>
                <a:cs typeface="Calibri"/>
                <a:sym typeface="Calibri"/>
              </a:defRPr>
            </a:lvl2pPr>
            <a:lvl3pPr marL="1371600" lvl="2" indent="-317500" rtl="0">
              <a:spcBef>
                <a:spcPts val="450"/>
              </a:spcBef>
              <a:spcAft>
                <a:spcPts val="0"/>
              </a:spcAft>
              <a:buSzPts val="1400"/>
              <a:buChar char="–"/>
              <a:defRPr b="1">
                <a:solidFill>
                  <a:schemeClr val="dk1"/>
                </a:solidFill>
                <a:latin typeface="Calibri"/>
                <a:ea typeface="Calibri"/>
                <a:cs typeface="Calibri"/>
                <a:sym typeface="Calibri"/>
              </a:defRPr>
            </a:lvl3pPr>
            <a:lvl4pPr marL="1828800" lvl="3" indent="-317500" rtl="0">
              <a:spcBef>
                <a:spcPts val="450"/>
              </a:spcBef>
              <a:spcAft>
                <a:spcPts val="0"/>
              </a:spcAft>
              <a:buSzPts val="1400"/>
              <a:buChar char="•"/>
              <a:defRPr b="1">
                <a:solidFill>
                  <a:schemeClr val="dk1"/>
                </a:solidFill>
                <a:latin typeface="Calibri"/>
                <a:ea typeface="Calibri"/>
                <a:cs typeface="Calibri"/>
                <a:sym typeface="Calibri"/>
              </a:defRPr>
            </a:lvl4pPr>
            <a:lvl5pPr marL="2286000" lvl="4" indent="-317500" rtl="0">
              <a:spcBef>
                <a:spcPts val="400"/>
              </a:spcBef>
              <a:spcAft>
                <a:spcPts val="0"/>
              </a:spcAft>
              <a:buSzPts val="1400"/>
              <a:buChar char="–"/>
              <a:defRPr sz="1600" b="1">
                <a:solidFill>
                  <a:schemeClr val="dk1"/>
                </a:solidFill>
                <a:latin typeface="Calibri"/>
                <a:ea typeface="Calibri"/>
                <a:cs typeface="Calibri"/>
                <a:sym typeface="Calibri"/>
              </a:defRPr>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bullet layout with picture">
  <p:cSld name="4 bullet layout with picture">
    <p:spTree>
      <p:nvGrpSpPr>
        <p:cNvPr id="1" name="Shape 22"/>
        <p:cNvGrpSpPr/>
        <p:nvPr/>
      </p:nvGrpSpPr>
      <p:grpSpPr>
        <a:xfrm>
          <a:off x="0" y="0"/>
          <a:ext cx="0" cy="0"/>
          <a:chOff x="0" y="0"/>
          <a:chExt cx="0" cy="0"/>
        </a:xfrm>
      </p:grpSpPr>
      <p:sp>
        <p:nvSpPr>
          <p:cNvPr id="23" name="Google Shape;23;p4"/>
          <p:cNvSpPr>
            <a:spLocks noGrp="1"/>
          </p:cNvSpPr>
          <p:nvPr>
            <p:ph type="pic" idx="2"/>
          </p:nvPr>
        </p:nvSpPr>
        <p:spPr>
          <a:xfrm>
            <a:off x="3886200" y="400050"/>
            <a:ext cx="5263783" cy="39433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title"/>
          </p:nvPr>
        </p:nvSpPr>
        <p:spPr>
          <a:xfrm>
            <a:off x="304800" y="285750"/>
            <a:ext cx="7126287" cy="309296"/>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atin typeface="Calibri"/>
                <a:ea typeface="Calibri"/>
                <a:cs typeface="Calibri"/>
                <a:sym typeface="Calibri"/>
              </a:defRPr>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609600" y="1314450"/>
            <a:ext cx="5181600" cy="2343150"/>
          </a:xfrm>
          <a:prstGeom prst="rect">
            <a:avLst/>
          </a:prstGeom>
          <a:noFill/>
          <a:ln>
            <a:noFill/>
          </a:ln>
        </p:spPr>
        <p:txBody>
          <a:bodyPr spcFirstLastPara="1" wrap="square" lIns="91425" tIns="91425" rIns="91425" bIns="91425" anchor="t" anchorCtr="0"/>
          <a:lstStyle>
            <a:lvl1pPr marL="457200" lvl="0" indent="-317500" rtl="0">
              <a:spcBef>
                <a:spcPts val="1200"/>
              </a:spcBef>
              <a:spcAft>
                <a:spcPts val="0"/>
              </a:spcAft>
              <a:buSzPts val="1400"/>
              <a:buFont typeface="Arial"/>
              <a:buChar char="•"/>
              <a:defRPr/>
            </a:lvl1pPr>
            <a:lvl2pPr marL="914400" lvl="1" indent="-317500" rtl="0">
              <a:spcBef>
                <a:spcPts val="450"/>
              </a:spcBef>
              <a:spcAft>
                <a:spcPts val="0"/>
              </a:spcAft>
              <a:buSzPts val="1400"/>
              <a:buChar char="•"/>
              <a:defRPr b="1">
                <a:solidFill>
                  <a:schemeClr val="dk1"/>
                </a:solidFill>
                <a:latin typeface="Calibri"/>
                <a:ea typeface="Calibri"/>
                <a:cs typeface="Calibri"/>
                <a:sym typeface="Calibri"/>
              </a:defRPr>
            </a:lvl2pPr>
            <a:lvl3pPr marL="1371600" lvl="2" indent="-317500" rtl="0">
              <a:spcBef>
                <a:spcPts val="450"/>
              </a:spcBef>
              <a:spcAft>
                <a:spcPts val="0"/>
              </a:spcAft>
              <a:buSzPts val="1400"/>
              <a:buChar char="–"/>
              <a:defRPr b="1">
                <a:solidFill>
                  <a:schemeClr val="dk1"/>
                </a:solidFill>
                <a:latin typeface="Calibri"/>
                <a:ea typeface="Calibri"/>
                <a:cs typeface="Calibri"/>
                <a:sym typeface="Calibri"/>
              </a:defRPr>
            </a:lvl3pPr>
            <a:lvl4pPr marL="1828800" lvl="3" indent="-317500" rtl="0">
              <a:spcBef>
                <a:spcPts val="450"/>
              </a:spcBef>
              <a:spcAft>
                <a:spcPts val="0"/>
              </a:spcAft>
              <a:buSzPts val="1400"/>
              <a:buChar char="•"/>
              <a:defRPr b="1">
                <a:solidFill>
                  <a:schemeClr val="dk1"/>
                </a:solidFill>
                <a:latin typeface="Calibri"/>
                <a:ea typeface="Calibri"/>
                <a:cs typeface="Calibri"/>
                <a:sym typeface="Calibri"/>
              </a:defRPr>
            </a:lvl4pPr>
            <a:lvl5pPr marL="2286000" lvl="4" indent="-317500" rtl="0">
              <a:spcBef>
                <a:spcPts val="400"/>
              </a:spcBef>
              <a:spcAft>
                <a:spcPts val="0"/>
              </a:spcAft>
              <a:buSzPts val="1400"/>
              <a:buChar char="–"/>
              <a:defRPr sz="1600" b="1">
                <a:solidFill>
                  <a:schemeClr val="dk1"/>
                </a:solidFill>
                <a:latin typeface="Calibri"/>
                <a:ea typeface="Calibri"/>
                <a:cs typeface="Calibri"/>
                <a:sym typeface="Calibri"/>
              </a:defRPr>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ogo page layout">
  <p:cSld name="logo page layou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28" name="Google Shape;28;p5"/>
          <p:cNvSpPr>
            <a:spLocks noGrp="1"/>
          </p:cNvSpPr>
          <p:nvPr>
            <p:ph type="pic" idx="2"/>
          </p:nvPr>
        </p:nvSpPr>
        <p:spPr>
          <a:xfrm>
            <a:off x="685800" y="1028700"/>
            <a:ext cx="1447800" cy="97155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a:spLocks noGrp="1"/>
          </p:cNvSpPr>
          <p:nvPr>
            <p:ph type="pic" idx="3"/>
          </p:nvPr>
        </p:nvSpPr>
        <p:spPr>
          <a:xfrm>
            <a:off x="685800" y="2171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a:spLocks noGrp="1"/>
          </p:cNvSpPr>
          <p:nvPr>
            <p:ph type="pic" idx="4"/>
          </p:nvPr>
        </p:nvSpPr>
        <p:spPr>
          <a:xfrm>
            <a:off x="685800" y="3314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a:spLocks noGrp="1"/>
          </p:cNvSpPr>
          <p:nvPr>
            <p:ph type="pic" idx="5"/>
          </p:nvPr>
        </p:nvSpPr>
        <p:spPr>
          <a:xfrm>
            <a:off x="2819400" y="1028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a:spLocks noGrp="1"/>
          </p:cNvSpPr>
          <p:nvPr>
            <p:ph type="pic" idx="6"/>
          </p:nvPr>
        </p:nvSpPr>
        <p:spPr>
          <a:xfrm>
            <a:off x="2819400" y="2171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a:spLocks noGrp="1"/>
          </p:cNvSpPr>
          <p:nvPr>
            <p:ph type="pic" idx="7"/>
          </p:nvPr>
        </p:nvSpPr>
        <p:spPr>
          <a:xfrm>
            <a:off x="2819400" y="3314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a:spLocks noGrp="1"/>
          </p:cNvSpPr>
          <p:nvPr>
            <p:ph type="pic" idx="8"/>
          </p:nvPr>
        </p:nvSpPr>
        <p:spPr>
          <a:xfrm>
            <a:off x="4953000" y="1028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a:spLocks noGrp="1"/>
          </p:cNvSpPr>
          <p:nvPr>
            <p:ph type="pic" idx="9"/>
          </p:nvPr>
        </p:nvSpPr>
        <p:spPr>
          <a:xfrm>
            <a:off x="4953000" y="2171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a:spLocks noGrp="1"/>
          </p:cNvSpPr>
          <p:nvPr>
            <p:ph type="pic" idx="13"/>
          </p:nvPr>
        </p:nvSpPr>
        <p:spPr>
          <a:xfrm>
            <a:off x="4953000" y="3314700"/>
            <a:ext cx="1447800" cy="97155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a:spLocks noGrp="1"/>
          </p:cNvSpPr>
          <p:nvPr>
            <p:ph type="pic" idx="14"/>
          </p:nvPr>
        </p:nvSpPr>
        <p:spPr>
          <a:xfrm>
            <a:off x="6934200" y="1028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a:spLocks noGrp="1"/>
          </p:cNvSpPr>
          <p:nvPr>
            <p:ph type="pic" idx="15"/>
          </p:nvPr>
        </p:nvSpPr>
        <p:spPr>
          <a:xfrm>
            <a:off x="6934200" y="2171700"/>
            <a:ext cx="1447800" cy="9715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120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a:spLocks noGrp="1"/>
          </p:cNvSpPr>
          <p:nvPr>
            <p:ph type="pic" idx="16"/>
          </p:nvPr>
        </p:nvSpPr>
        <p:spPr>
          <a:xfrm>
            <a:off x="6934200" y="3314700"/>
            <a:ext cx="1447800" cy="97155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1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42" name="Google Shape;42;p6"/>
          <p:cNvSpPr>
            <a:spLocks noGrp="1"/>
          </p:cNvSpPr>
          <p:nvPr>
            <p:ph type="pic" idx="2"/>
          </p:nvPr>
        </p:nvSpPr>
        <p:spPr>
          <a:xfrm>
            <a:off x="5105400" y="1085850"/>
            <a:ext cx="4038600" cy="268605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1"/>
          </p:nvPr>
        </p:nvSpPr>
        <p:spPr>
          <a:xfrm>
            <a:off x="609600" y="1085850"/>
            <a:ext cx="4343400" cy="2686050"/>
          </a:xfrm>
          <a:prstGeom prst="rect">
            <a:avLst/>
          </a:prstGeom>
          <a:noFill/>
          <a:ln>
            <a:noFill/>
          </a:ln>
        </p:spPr>
        <p:txBody>
          <a:bodyPr spcFirstLastPara="1" wrap="square" lIns="91425" tIns="91425" rIns="91425" bIns="91425" anchor="t" anchorCtr="0"/>
          <a:lstStyle>
            <a:lvl1pPr marL="457200" lvl="0" indent="-228600" rtl="0">
              <a:lnSpc>
                <a:spcPct val="150000"/>
              </a:lnSpc>
              <a:spcBef>
                <a:spcPts val="1200"/>
              </a:spcBef>
              <a:spcAft>
                <a:spcPts val="0"/>
              </a:spcAft>
              <a:buSzPts val="1400"/>
              <a:buFont typeface="Calibri"/>
              <a:buNone/>
              <a:defRPr sz="2400"/>
            </a:lvl1pPr>
            <a:lvl2pPr marL="914400" lvl="1" indent="-228600" rtl="0">
              <a:spcBef>
                <a:spcPts val="450"/>
              </a:spcBef>
              <a:spcAft>
                <a:spcPts val="0"/>
              </a:spcAft>
              <a:buSzPts val="1400"/>
              <a:buFont typeface="Calibri"/>
              <a:buNone/>
              <a:defRPr/>
            </a:lvl2pPr>
            <a:lvl3pPr marL="1371600" lvl="2" indent="-228600" rtl="0">
              <a:spcBef>
                <a:spcPts val="450"/>
              </a:spcBef>
              <a:spcAft>
                <a:spcPts val="0"/>
              </a:spcAft>
              <a:buSzPts val="1400"/>
              <a:buFont typeface="Calibri"/>
              <a:buNone/>
              <a:defRPr/>
            </a:lvl3pPr>
            <a:lvl4pPr marL="1828800" lvl="3" indent="-228600" rtl="0">
              <a:spcBef>
                <a:spcPts val="450"/>
              </a:spcBef>
              <a:spcAft>
                <a:spcPts val="0"/>
              </a:spcAft>
              <a:buSzPts val="1400"/>
              <a:buFont typeface="Calibri"/>
              <a:buNone/>
              <a:defRPr/>
            </a:lvl4pPr>
            <a:lvl5pPr marL="2286000" lvl="4" indent="-228600" rtl="0">
              <a:spcBef>
                <a:spcPts val="400"/>
              </a:spcBef>
              <a:spcAft>
                <a:spcPts val="0"/>
              </a:spcAft>
              <a:buSzPts val="1400"/>
              <a:buFont typeface="Calibri"/>
              <a:buNone/>
              <a:defRPr/>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48" name="Google Shape;48;p8"/>
          <p:cNvSpPr>
            <a:spLocks noGrp="1"/>
          </p:cNvSpPr>
          <p:nvPr>
            <p:ph type="pic" idx="2"/>
          </p:nvPr>
        </p:nvSpPr>
        <p:spPr>
          <a:xfrm>
            <a:off x="0" y="1028700"/>
            <a:ext cx="9144000" cy="3429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 by side charts">
  <p:cSld name="side by side charts">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rt and bullets">
  <p:cSld name="chart and bullets">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lvl="0" rtl="0">
              <a:spcBef>
                <a:spcPts val="0"/>
              </a:spcBef>
              <a:spcAft>
                <a:spcPts val="0"/>
              </a:spcAft>
              <a:buSzPts val="1400"/>
              <a:buChar char="●"/>
              <a:defRPr sz="2800"/>
            </a:lvl1pPr>
            <a:lvl2pPr lvl="1" rtl="0">
              <a:spcBef>
                <a:spcPts val="0"/>
              </a:spcBef>
              <a:spcAft>
                <a:spcPts val="0"/>
              </a:spcAft>
              <a:buSzPts val="1400"/>
              <a:buChar char="○"/>
              <a:defRPr sz="3200" b="1">
                <a:solidFill>
                  <a:schemeClr val="dk1"/>
                </a:solidFill>
                <a:latin typeface="Calibri"/>
                <a:ea typeface="Calibri"/>
                <a:cs typeface="Calibri"/>
                <a:sym typeface="Calibri"/>
              </a:defRPr>
            </a:lvl2pPr>
            <a:lvl3pPr lvl="2" rtl="0">
              <a:spcBef>
                <a:spcPts val="0"/>
              </a:spcBef>
              <a:spcAft>
                <a:spcPts val="0"/>
              </a:spcAft>
              <a:buSzPts val="1400"/>
              <a:buChar char="■"/>
              <a:defRPr sz="3200" b="1">
                <a:solidFill>
                  <a:schemeClr val="dk1"/>
                </a:solidFill>
                <a:latin typeface="Calibri"/>
                <a:ea typeface="Calibri"/>
                <a:cs typeface="Calibri"/>
                <a:sym typeface="Calibri"/>
              </a:defRPr>
            </a:lvl3pPr>
            <a:lvl4pPr lvl="3" rtl="0">
              <a:spcBef>
                <a:spcPts val="0"/>
              </a:spcBef>
              <a:spcAft>
                <a:spcPts val="0"/>
              </a:spcAft>
              <a:buSzPts val="1400"/>
              <a:buChar char="●"/>
              <a:defRPr sz="3200" b="1">
                <a:solidFill>
                  <a:schemeClr val="dk1"/>
                </a:solidFill>
                <a:latin typeface="Calibri"/>
                <a:ea typeface="Calibri"/>
                <a:cs typeface="Calibri"/>
                <a:sym typeface="Calibri"/>
              </a:defRPr>
            </a:lvl4pPr>
            <a:lvl5pPr lvl="4" rtl="0">
              <a:spcBef>
                <a:spcPts val="0"/>
              </a:spcBef>
              <a:spcAft>
                <a:spcPts val="0"/>
              </a:spcAft>
              <a:buSzPts val="1400"/>
              <a:buChar char="○"/>
              <a:defRPr sz="3200" b="1">
                <a:solidFill>
                  <a:schemeClr val="dk1"/>
                </a:solidFill>
                <a:latin typeface="Calibri"/>
                <a:ea typeface="Calibri"/>
                <a:cs typeface="Calibri"/>
                <a:sym typeface="Calibri"/>
              </a:defRPr>
            </a:lvl5pPr>
            <a:lvl6pPr lvl="5" rtl="0">
              <a:spcBef>
                <a:spcPts val="0"/>
              </a:spcBef>
              <a:spcAft>
                <a:spcPts val="0"/>
              </a:spcAft>
              <a:buSzPts val="1400"/>
              <a:buChar char="■"/>
              <a:defRPr sz="3200" b="1">
                <a:solidFill>
                  <a:schemeClr val="dk2"/>
                </a:solidFill>
                <a:latin typeface="Arial"/>
                <a:ea typeface="Arial"/>
                <a:cs typeface="Arial"/>
                <a:sym typeface="Arial"/>
              </a:defRPr>
            </a:lvl6pPr>
            <a:lvl7pPr lvl="6" rtl="0">
              <a:spcBef>
                <a:spcPts val="0"/>
              </a:spcBef>
              <a:spcAft>
                <a:spcPts val="0"/>
              </a:spcAft>
              <a:buSzPts val="1400"/>
              <a:buChar char="●"/>
              <a:defRPr sz="3200" b="1">
                <a:solidFill>
                  <a:schemeClr val="dk2"/>
                </a:solidFill>
                <a:latin typeface="Arial"/>
                <a:ea typeface="Arial"/>
                <a:cs typeface="Arial"/>
                <a:sym typeface="Arial"/>
              </a:defRPr>
            </a:lvl7pPr>
            <a:lvl8pPr lvl="7" rtl="0">
              <a:spcBef>
                <a:spcPts val="0"/>
              </a:spcBef>
              <a:spcAft>
                <a:spcPts val="0"/>
              </a:spcAft>
              <a:buSzPts val="1400"/>
              <a:buChar char="○"/>
              <a:defRPr sz="3200" b="1">
                <a:solidFill>
                  <a:schemeClr val="dk2"/>
                </a:solidFill>
                <a:latin typeface="Arial"/>
                <a:ea typeface="Arial"/>
                <a:cs typeface="Arial"/>
                <a:sym typeface="Arial"/>
              </a:defRPr>
            </a:lvl8pPr>
            <a:lvl9pPr lvl="8" rtl="0">
              <a:spcBef>
                <a:spcPts val="0"/>
              </a:spcBef>
              <a:spcAft>
                <a:spcPts val="0"/>
              </a:spcAft>
              <a:buSzPts val="1400"/>
              <a:buChar char="■"/>
              <a:defRPr sz="3200" b="1">
                <a:solidFill>
                  <a:schemeClr val="dk2"/>
                </a:solidFill>
                <a:latin typeface="Arial"/>
                <a:ea typeface="Arial"/>
                <a:cs typeface="Arial"/>
                <a:sym typeface="Arial"/>
              </a:defRPr>
            </a:lvl9pPr>
          </a:lstStyle>
          <a:p>
            <a:endParaRPr/>
          </a:p>
        </p:txBody>
      </p:sp>
      <p:sp>
        <p:nvSpPr>
          <p:cNvPr id="53" name="Google Shape;53;p10"/>
          <p:cNvSpPr txBox="1">
            <a:spLocks noGrp="1"/>
          </p:cNvSpPr>
          <p:nvPr>
            <p:ph type="body" idx="1"/>
          </p:nvPr>
        </p:nvSpPr>
        <p:spPr>
          <a:xfrm>
            <a:off x="4572000" y="1428750"/>
            <a:ext cx="3962400" cy="2114550"/>
          </a:xfrm>
          <a:prstGeom prst="rect">
            <a:avLst/>
          </a:prstGeom>
          <a:noFill/>
          <a:ln>
            <a:noFill/>
          </a:ln>
        </p:spPr>
        <p:txBody>
          <a:bodyPr spcFirstLastPara="1" wrap="square" lIns="91425" tIns="91425" rIns="91425" bIns="91425" anchor="t" anchorCtr="0"/>
          <a:lstStyle>
            <a:lvl1pPr marL="457200" lvl="0" indent="-317500" rtl="0">
              <a:spcBef>
                <a:spcPts val="1200"/>
              </a:spcBef>
              <a:spcAft>
                <a:spcPts val="0"/>
              </a:spcAft>
              <a:buSzPts val="1400"/>
              <a:buFont typeface="Arial"/>
              <a:buChar char="•"/>
              <a:defRPr sz="2200"/>
            </a:lvl1pPr>
            <a:lvl2pPr marL="914400" lvl="1" indent="-317500" rtl="0">
              <a:spcBef>
                <a:spcPts val="450"/>
              </a:spcBef>
              <a:spcAft>
                <a:spcPts val="0"/>
              </a:spcAft>
              <a:buSzPts val="1400"/>
              <a:buFont typeface="Arial"/>
              <a:buChar char="•"/>
              <a:defRPr/>
            </a:lvl2pPr>
            <a:lvl3pPr marL="1371600" lvl="2" indent="-317500" rtl="0">
              <a:spcBef>
                <a:spcPts val="450"/>
              </a:spcBef>
              <a:spcAft>
                <a:spcPts val="0"/>
              </a:spcAft>
              <a:buSzPts val="1400"/>
              <a:buFont typeface="Arial"/>
              <a:buChar char="•"/>
              <a:defRPr/>
            </a:lvl3pPr>
            <a:lvl4pPr marL="1828800" lvl="3" indent="-317500" rtl="0">
              <a:spcBef>
                <a:spcPts val="450"/>
              </a:spcBef>
              <a:spcAft>
                <a:spcPts val="0"/>
              </a:spcAft>
              <a:buSzPts val="1400"/>
              <a:buFont typeface="Arial"/>
              <a:buChar char="•"/>
              <a:defRPr/>
            </a:lvl4pPr>
            <a:lvl5pPr marL="2286000" lvl="4" indent="-317500" rtl="0">
              <a:spcBef>
                <a:spcPts val="400"/>
              </a:spcBef>
              <a:spcAft>
                <a:spcPts val="0"/>
              </a:spcAft>
              <a:buSzPts val="1400"/>
              <a:buFont typeface="Arial"/>
              <a:buChar char="•"/>
              <a:defRPr/>
            </a:lvl5pPr>
            <a:lvl6pPr marL="2743200" lvl="5" indent="-317500" rtl="0">
              <a:spcBef>
                <a:spcPts val="400"/>
              </a:spcBef>
              <a:spcAft>
                <a:spcPts val="0"/>
              </a:spcAft>
              <a:buSzPts val="1400"/>
              <a:buChar char="•"/>
              <a:defRPr sz="1600">
                <a:solidFill>
                  <a:schemeClr val="dk1"/>
                </a:solidFill>
                <a:latin typeface="Calibri"/>
                <a:ea typeface="Calibri"/>
                <a:cs typeface="Calibri"/>
                <a:sym typeface="Calibri"/>
              </a:defRPr>
            </a:lvl6pPr>
            <a:lvl7pPr marL="3200400" lvl="6" indent="-317500" rtl="0">
              <a:spcBef>
                <a:spcPts val="400"/>
              </a:spcBef>
              <a:spcAft>
                <a:spcPts val="0"/>
              </a:spcAft>
              <a:buSzPts val="1400"/>
              <a:buChar char="•"/>
              <a:defRPr sz="1600">
                <a:solidFill>
                  <a:schemeClr val="dk1"/>
                </a:solidFill>
                <a:latin typeface="Calibri"/>
                <a:ea typeface="Calibri"/>
                <a:cs typeface="Calibri"/>
                <a:sym typeface="Calibri"/>
              </a:defRPr>
            </a:lvl7pPr>
            <a:lvl8pPr marL="3657600" lvl="7" indent="-317500" rtl="0">
              <a:spcBef>
                <a:spcPts val="400"/>
              </a:spcBef>
              <a:spcAft>
                <a:spcPts val="0"/>
              </a:spcAft>
              <a:buSzPts val="1400"/>
              <a:buChar char="•"/>
              <a:defRPr sz="1600">
                <a:solidFill>
                  <a:schemeClr val="dk1"/>
                </a:solidFill>
                <a:latin typeface="Calibri"/>
                <a:ea typeface="Calibri"/>
                <a:cs typeface="Calibri"/>
                <a:sym typeface="Calibri"/>
              </a:defRPr>
            </a:lvl8pPr>
            <a:lvl9pPr marL="4114800" lvl="8" indent="-317500" rtl="0">
              <a:spcBef>
                <a:spcPts val="400"/>
              </a:spcBef>
              <a:spcAft>
                <a:spcPts val="0"/>
              </a:spcAft>
              <a:buSzPts val="1400"/>
              <a:buChar char="•"/>
              <a:defRPr sz="1600">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5">
            <a:alphaModFix/>
          </a:blip>
          <a:srcRect/>
          <a:stretch/>
        </p:blipFill>
        <p:spPr>
          <a:xfrm>
            <a:off x="0" y="0"/>
            <a:ext cx="9144000" cy="5143500"/>
          </a:xfrm>
          <a:prstGeom prst="rect">
            <a:avLst/>
          </a:prstGeom>
          <a:noFill/>
          <a:ln>
            <a:noFill/>
          </a:ln>
        </p:spPr>
      </p:pic>
      <p:sp>
        <p:nvSpPr>
          <p:cNvPr id="11" name="Google Shape;11;p1"/>
          <p:cNvSpPr txBox="1">
            <a:spLocks noGrp="1"/>
          </p:cNvSpPr>
          <p:nvPr>
            <p:ph type="title"/>
          </p:nvPr>
        </p:nvSpPr>
        <p:spPr>
          <a:xfrm>
            <a:off x="304800" y="285750"/>
            <a:ext cx="7126288" cy="363141"/>
          </a:xfrm>
          <a:prstGeom prst="rect">
            <a:avLst/>
          </a:prstGeom>
          <a:noFill/>
          <a:ln>
            <a:noFill/>
          </a:ln>
        </p:spPr>
        <p:txBody>
          <a:bodyPr spcFirstLastPara="1" wrap="square" lIns="91425" tIns="91425" rIns="91425" bIns="91425" anchor="t" anchorCtr="0"/>
          <a:lstStyle>
            <a:lvl1pPr marL="0" marR="0" lvl="0"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1pPr>
            <a:lvl2pPr marL="0" marR="0" lvl="1"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2pPr>
            <a:lvl3pPr marL="0" marR="0" lvl="2"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3pPr>
            <a:lvl4pPr marL="0" marR="0" lvl="3"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4pPr>
            <a:lvl5pPr marL="0" marR="0" lvl="4" indent="-88900" algn="l" rtl="0">
              <a:lnSpc>
                <a:spcPct val="90000"/>
              </a:lnSpc>
              <a:spcBef>
                <a:spcPts val="0"/>
              </a:spcBef>
              <a:spcAft>
                <a:spcPts val="0"/>
              </a:spcAft>
              <a:buSzPts val="1400"/>
              <a:buChar char="○"/>
              <a:defRPr sz="3200" b="1" i="0" u="none" strike="noStrike" cap="none">
                <a:solidFill>
                  <a:schemeClr val="dk1"/>
                </a:solidFill>
                <a:latin typeface="Calibri"/>
                <a:ea typeface="Calibri"/>
                <a:cs typeface="Calibri"/>
                <a:sym typeface="Calibri"/>
              </a:defRPr>
            </a:lvl5pPr>
            <a:lvl6pPr marL="457200" marR="0" lvl="5"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6pPr>
            <a:lvl7pPr marL="914400" marR="0" lvl="6"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7pPr>
            <a:lvl8pPr marL="1371600" marR="0" lvl="7"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8pPr>
            <a:lvl9pPr marL="1828800" marR="0" lvl="8" indent="-88900" algn="l" rtl="0">
              <a:lnSpc>
                <a:spcPct val="90000"/>
              </a:lnSpc>
              <a:spcBef>
                <a:spcPts val="0"/>
              </a:spcBef>
              <a:spcAft>
                <a:spcPts val="0"/>
              </a:spcAft>
              <a:buSzPts val="1400"/>
              <a:buChar char="■"/>
              <a:defRPr sz="3200" b="1"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990600" y="1314450"/>
            <a:ext cx="7162800" cy="234315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1200"/>
              </a:spcBef>
              <a:spcAft>
                <a:spcPts val="0"/>
              </a:spcAft>
              <a:buClr>
                <a:schemeClr val="dk1"/>
              </a:buClr>
              <a:buSzPts val="1400"/>
              <a:buFont typeface="Arial"/>
              <a:buChar char="•"/>
              <a:defRPr sz="2400" b="1" i="0" u="none" strike="noStrike" cap="none">
                <a:solidFill>
                  <a:schemeClr val="dk1"/>
                </a:solidFill>
                <a:latin typeface="Calibri"/>
                <a:ea typeface="Calibri"/>
                <a:cs typeface="Calibri"/>
                <a:sym typeface="Calibri"/>
              </a:defRPr>
            </a:lvl1pPr>
            <a:lvl2pPr marL="914400" marR="0" lvl="1" indent="-317500"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2pPr>
            <a:lvl3pPr marL="1371600" marR="0" lvl="2" indent="-317500" algn="l" rtl="0">
              <a:lnSpc>
                <a:spcPct val="95000"/>
              </a:lnSpc>
              <a:spcBef>
                <a:spcPts val="450"/>
              </a:spcBef>
              <a:spcAft>
                <a:spcPts val="0"/>
              </a:spcAft>
              <a:buClr>
                <a:schemeClr val="dk1"/>
              </a:buClr>
              <a:buSzPts val="1400"/>
              <a:buFont typeface="Calibri"/>
              <a:buChar char="–"/>
              <a:defRPr sz="1800" b="1" i="0" u="none" strike="noStrike" cap="none">
                <a:solidFill>
                  <a:schemeClr val="dk1"/>
                </a:solidFill>
                <a:latin typeface="Calibri"/>
                <a:ea typeface="Calibri"/>
                <a:cs typeface="Calibri"/>
                <a:sym typeface="Calibri"/>
              </a:defRPr>
            </a:lvl3pPr>
            <a:lvl4pPr marL="1828800" marR="0" lvl="3" indent="-317500" algn="l" rtl="0">
              <a:lnSpc>
                <a:spcPct val="95000"/>
              </a:lnSpc>
              <a:spcBef>
                <a:spcPts val="450"/>
              </a:spcBef>
              <a:spcAft>
                <a:spcPts val="0"/>
              </a:spcAft>
              <a:buClr>
                <a:schemeClr val="dk1"/>
              </a:buClr>
              <a:buSzPts val="1400"/>
              <a:buFont typeface="Arial"/>
              <a:buChar char="•"/>
              <a:defRPr sz="1800" b="1" i="0" u="none" strike="noStrike" cap="none">
                <a:solidFill>
                  <a:schemeClr val="dk1"/>
                </a:solidFill>
                <a:latin typeface="Calibri"/>
                <a:ea typeface="Calibri"/>
                <a:cs typeface="Calibri"/>
                <a:sym typeface="Calibri"/>
              </a:defRPr>
            </a:lvl4pPr>
            <a:lvl5pPr marL="2286000" marR="0" lvl="4" indent="-317500" algn="l" rtl="0">
              <a:lnSpc>
                <a:spcPct val="95000"/>
              </a:lnSpc>
              <a:spcBef>
                <a:spcPts val="400"/>
              </a:spcBef>
              <a:spcAft>
                <a:spcPts val="0"/>
              </a:spcAft>
              <a:buClr>
                <a:schemeClr val="accent1"/>
              </a:buClr>
              <a:buSzPts val="1400"/>
              <a:buFont typeface="Calibri"/>
              <a:buChar char="–"/>
              <a:defRPr sz="1600" b="1" i="0" u="none" strike="noStrike" cap="none">
                <a:solidFill>
                  <a:schemeClr val="dk1"/>
                </a:solidFill>
                <a:latin typeface="Calibri"/>
                <a:ea typeface="Calibri"/>
                <a:cs typeface="Calibri"/>
                <a:sym typeface="Calibri"/>
              </a:defRPr>
            </a:lvl5pPr>
            <a:lvl6pPr marL="2743200" marR="0" lvl="5" indent="-31750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6pPr>
            <a:lvl7pPr marL="3200400" marR="0" lvl="6" indent="-31750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7pPr>
            <a:lvl8pPr marL="3657600" marR="0" lvl="7" indent="-31750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8pPr>
            <a:lvl9pPr marL="4114800" marR="0" lvl="8" indent="-317500" algn="l" rtl="0">
              <a:lnSpc>
                <a:spcPct val="95000"/>
              </a:lnSpc>
              <a:spcBef>
                <a:spcPts val="400"/>
              </a:spcBef>
              <a:spcAft>
                <a:spcPts val="0"/>
              </a:spcAft>
              <a:buClr>
                <a:schemeClr val="accent1"/>
              </a:buClr>
              <a:buSzPts val="14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p:nvPr/>
        </p:nvSpPr>
        <p:spPr>
          <a:xfrm>
            <a:off x="177800" y="4990420"/>
            <a:ext cx="279400" cy="10387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fld id="{00000000-1234-1234-1234-123412341234}" type="slidenum">
              <a:rPr lang="en-US" sz="900" b="0" i="0" u="none" strike="noStrike" cap="none">
                <a:solidFill>
                  <a:schemeClr val="dk1"/>
                </a:solidFill>
                <a:latin typeface="Calibri"/>
                <a:ea typeface="Calibri"/>
                <a:cs typeface="Calibri"/>
                <a:sym typeface="Calibri"/>
              </a:rPr>
              <a:t>‹#›</a:t>
            </a:fld>
            <a:endParaRPr sz="900" b="0" i="0" u="none" strike="noStrike" cap="none">
              <a:solidFill>
                <a:schemeClr val="dk1"/>
              </a:solidFill>
              <a:latin typeface="Calibri"/>
              <a:ea typeface="Calibri"/>
              <a:cs typeface="Calibri"/>
              <a:sym typeface="Calibri"/>
            </a:endParaRPr>
          </a:p>
        </p:txBody>
      </p:sp>
      <p:pic>
        <p:nvPicPr>
          <p:cNvPr id="14" name="Google Shape;14;p1"/>
          <p:cNvPicPr preferRelativeResize="0"/>
          <p:nvPr/>
        </p:nvPicPr>
        <p:blipFill>
          <a:blip r:embed="rId16">
            <a:alphaModFix/>
          </a:blip>
          <a:stretch>
            <a:fillRect/>
          </a:stretch>
        </p:blipFill>
        <p:spPr>
          <a:xfrm>
            <a:off x="7795346" y="4420475"/>
            <a:ext cx="1306426" cy="4978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ctrTitle"/>
          </p:nvPr>
        </p:nvSpPr>
        <p:spPr>
          <a:xfrm>
            <a:off x="2484425" y="2049100"/>
            <a:ext cx="4275900" cy="1199700"/>
          </a:xfrm>
          <a:prstGeom prst="rect">
            <a:avLst/>
          </a:prstGeom>
          <a:noFill/>
          <a:ln>
            <a:noFill/>
          </a:ln>
        </p:spPr>
        <p:txBody>
          <a:bodyPr spcFirstLastPara="1" wrap="square" lIns="0" tIns="0" rIns="0" bIns="0" anchor="ctr" anchorCtr="0">
            <a:noAutofit/>
          </a:bodyPr>
          <a:lstStyle/>
          <a:p>
            <a:pPr marL="0" lvl="0" indent="0" algn="ctr" rtl="0">
              <a:lnSpc>
                <a:spcPct val="93750"/>
              </a:lnSpc>
              <a:spcBef>
                <a:spcPts val="0"/>
              </a:spcBef>
              <a:spcAft>
                <a:spcPts val="0"/>
              </a:spcAft>
              <a:buClr>
                <a:schemeClr val="dk1"/>
              </a:buClr>
              <a:buSzPts val="1100"/>
              <a:buFont typeface="Arial"/>
              <a:buNone/>
            </a:pPr>
            <a:r>
              <a:rPr lang="en-US" sz="2400">
                <a:latin typeface="Arial"/>
                <a:ea typeface="Arial"/>
                <a:cs typeface="Arial"/>
                <a:sym typeface="Arial"/>
              </a:rPr>
              <a:t>ANSYS Startup Program</a:t>
            </a:r>
            <a:endParaRPr sz="2400">
              <a:latin typeface="Arial"/>
              <a:ea typeface="Arial"/>
              <a:cs typeface="Arial"/>
              <a:sym typeface="Arial"/>
            </a:endParaRPr>
          </a:p>
          <a:p>
            <a:pPr marL="0" lvl="0" indent="0" algn="ctr" rtl="0">
              <a:lnSpc>
                <a:spcPct val="93750"/>
              </a:lnSpc>
              <a:spcBef>
                <a:spcPts val="0"/>
              </a:spcBef>
              <a:spcAft>
                <a:spcPts val="0"/>
              </a:spcAft>
              <a:buClr>
                <a:schemeClr val="dk1"/>
              </a:buClr>
              <a:buSzPts val="1100"/>
              <a:buFont typeface="Arial"/>
              <a:buNone/>
            </a:pPr>
            <a:r>
              <a:rPr lang="en-US" sz="2400">
                <a:latin typeface="Arial"/>
                <a:ea typeface="Arial"/>
                <a:cs typeface="Arial"/>
                <a:sym typeface="Arial"/>
              </a:rPr>
              <a:t>Success Story Deck</a:t>
            </a:r>
            <a:endParaRPr sz="2400">
              <a:latin typeface="Arial"/>
              <a:ea typeface="Arial"/>
              <a:cs typeface="Arial"/>
              <a:sym typeface="Arial"/>
            </a:endParaRPr>
          </a:p>
          <a:p>
            <a:pPr marL="0" lvl="0" indent="0" algn="l" rtl="0">
              <a:lnSpc>
                <a:spcPct val="93750"/>
              </a:lnSpc>
              <a:spcBef>
                <a:spcPts val="0"/>
              </a:spcBef>
              <a:spcAft>
                <a:spcPts val="0"/>
              </a:spcAft>
              <a:buClr>
                <a:schemeClr val="dk1"/>
              </a:buClr>
              <a:buSzPts val="1100"/>
              <a:buFont typeface="Arial"/>
              <a:buNone/>
            </a:pPr>
            <a:endParaRPr>
              <a:latin typeface="Arial"/>
              <a:ea typeface="Arial"/>
              <a:cs typeface="Arial"/>
              <a:sym typeface="Arial"/>
            </a:endParaRPr>
          </a:p>
        </p:txBody>
      </p:sp>
      <p:sp>
        <p:nvSpPr>
          <p:cNvPr id="84" name="Google Shape;84;p15"/>
          <p:cNvSpPr txBox="1">
            <a:spLocks noGrp="1"/>
          </p:cNvSpPr>
          <p:nvPr>
            <p:ph type="subTitle" idx="1"/>
          </p:nvPr>
        </p:nvSpPr>
        <p:spPr>
          <a:xfrm>
            <a:off x="2591575" y="2926000"/>
            <a:ext cx="4395000" cy="42690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Clr>
                <a:schemeClr val="dk1"/>
              </a:buClr>
              <a:buFont typeface="Arial"/>
              <a:buNone/>
            </a:pPr>
            <a:r>
              <a:rPr lang="en-GB" dirty="0"/>
              <a:t>Will James</a:t>
            </a:r>
            <a:endParaRPr dirty="0"/>
          </a:p>
          <a:p>
            <a:pPr marL="0" marR="0" lvl="0" indent="0" algn="ctr" rtl="0">
              <a:lnSpc>
                <a:spcPct val="100000"/>
              </a:lnSpc>
              <a:spcBef>
                <a:spcPts val="0"/>
              </a:spcBef>
              <a:spcAft>
                <a:spcPts val="0"/>
              </a:spcAft>
              <a:buClr>
                <a:schemeClr val="dk1"/>
              </a:buClr>
              <a:buFont typeface="Arial"/>
              <a:buNone/>
            </a:pPr>
            <a:r>
              <a:rPr lang="en-US" dirty="0"/>
              <a:t>11/30/16 - Aug 2018</a:t>
            </a:r>
            <a:endParaRPr dirty="0"/>
          </a:p>
          <a:p>
            <a:pPr marL="0" marR="0" lvl="0" indent="0" algn="l" rtl="0">
              <a:lnSpc>
                <a:spcPct val="100000"/>
              </a:lnSpc>
              <a:spcBef>
                <a:spcPts val="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p:txBody>
      </p:sp>
      <p:pic>
        <p:nvPicPr>
          <p:cNvPr id="85" name="Google Shape;85;p15" descr="ANSYS logo_shadow left.jpg"/>
          <p:cNvPicPr preferRelativeResize="0"/>
          <p:nvPr/>
        </p:nvPicPr>
        <p:blipFill>
          <a:blip r:embed="rId3">
            <a:alphaModFix/>
          </a:blip>
          <a:stretch>
            <a:fillRect/>
          </a:stretch>
        </p:blipFill>
        <p:spPr>
          <a:xfrm>
            <a:off x="3210975" y="958400"/>
            <a:ext cx="2722000" cy="1037350"/>
          </a:xfrm>
          <a:prstGeom prst="rect">
            <a:avLst/>
          </a:prstGeom>
          <a:noFill/>
          <a:ln>
            <a:noFill/>
          </a:ln>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Mohyi Labs </a:t>
            </a:r>
            <a:endParaRPr sz="3200" b="1" i="0" u="none" strike="noStrike" cap="none">
              <a:solidFill>
                <a:schemeClr val="dk1"/>
              </a:solidFill>
              <a:latin typeface="Arial"/>
              <a:ea typeface="Arial"/>
              <a:cs typeface="Arial"/>
              <a:sym typeface="Arial"/>
            </a:endParaRPr>
          </a:p>
        </p:txBody>
      </p:sp>
      <p:sp>
        <p:nvSpPr>
          <p:cNvPr id="174" name="Google Shape;174;p26"/>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b="1">
                <a:solidFill>
                  <a:srgbClr val="0000FF"/>
                </a:solidFill>
              </a:rPr>
              <a:t> </a:t>
            </a:r>
            <a:r>
              <a:rPr lang="en-US"/>
              <a:t>Set out to make a Bladeless Drone.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a:t>
            </a:r>
            <a:r>
              <a:rPr lang="en-US">
                <a:solidFill>
                  <a:schemeClr val="dk1"/>
                </a:solidFill>
              </a:rPr>
              <a:t>In the process pioneered Ducted Counter-Vortex Radial Impeller Propulsion technology.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Before simulation, design optimization required a considerable degree of detective work.  Mohyi relied heavily on indirect methods to deduce the characteristics of the invisible forces at work.</a:t>
            </a:r>
            <a:endParaRPr/>
          </a:p>
        </p:txBody>
      </p:sp>
      <p:sp>
        <p:nvSpPr>
          <p:cNvPr id="175" name="Google Shape;175;p26"/>
          <p:cNvSpPr/>
          <p:nvPr/>
        </p:nvSpPr>
        <p:spPr>
          <a:xfrm>
            <a:off x="6070375" y="1413750"/>
            <a:ext cx="2468400" cy="16890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000" b="1" i="1">
                <a:solidFill>
                  <a:srgbClr val="000000"/>
                </a:solidFill>
              </a:rPr>
              <a:t>“</a:t>
            </a:r>
            <a:r>
              <a:rPr lang="en-US" sz="1000" b="1" i="1"/>
              <a:t>Using the CFX turbomachinery module, for the first time we have been able to directly observe and measure how well our counter-vortex geometry influences the airflow</a:t>
            </a:r>
            <a:r>
              <a:rPr lang="en-US" sz="1000" b="1" i="1">
                <a:solidFill>
                  <a:srgbClr val="000000"/>
                </a:solidFill>
              </a:rPr>
              <a:t>.  ANSYS </a:t>
            </a:r>
            <a:r>
              <a:rPr lang="en-US" sz="1000" b="1" i="1"/>
              <a:t>has eliminated the guesswork in our design iteration process.</a:t>
            </a:r>
            <a:r>
              <a:rPr lang="en-US" sz="1000" b="1" i="1">
                <a:solidFill>
                  <a:srgbClr val="000000"/>
                </a:solidFill>
              </a:rPr>
              <a:t>”</a:t>
            </a:r>
            <a:endParaRPr sz="1000" b="1">
              <a:solidFill>
                <a:srgbClr val="000000"/>
              </a:solidFill>
            </a:endParaRPr>
          </a:p>
          <a:p>
            <a:pPr marL="0" lvl="0" indent="0" algn="r" rtl="0">
              <a:spcBef>
                <a:spcPts val="0"/>
              </a:spcBef>
              <a:spcAft>
                <a:spcPts val="0"/>
              </a:spcAft>
              <a:buNone/>
            </a:pPr>
            <a:r>
              <a:rPr lang="en-US" sz="1000" b="1">
                <a:solidFill>
                  <a:srgbClr val="000000"/>
                </a:solidFill>
              </a:rPr>
              <a:t>-</a:t>
            </a:r>
            <a:r>
              <a:rPr lang="en-US" sz="1000" b="1"/>
              <a:t>John Mohyi</a:t>
            </a:r>
            <a:endParaRPr sz="1000" b="1"/>
          </a:p>
          <a:p>
            <a:pPr marL="0" lvl="0" indent="0" algn="r" rtl="0">
              <a:spcBef>
                <a:spcPts val="0"/>
              </a:spcBef>
              <a:spcAft>
                <a:spcPts val="0"/>
              </a:spcAft>
              <a:buNone/>
            </a:pPr>
            <a:r>
              <a:rPr lang="en-US" sz="1000" b="1"/>
              <a:t>Inventor &amp; CEO</a:t>
            </a:r>
            <a:endParaRPr sz="1000" b="1"/>
          </a:p>
        </p:txBody>
      </p:sp>
      <p:pic>
        <p:nvPicPr>
          <p:cNvPr id="176" name="Google Shape;176;p26"/>
          <p:cNvPicPr preferRelativeResize="0"/>
          <p:nvPr/>
        </p:nvPicPr>
        <p:blipFill>
          <a:blip r:embed="rId3">
            <a:alphaModFix/>
          </a:blip>
          <a:stretch>
            <a:fillRect/>
          </a:stretch>
        </p:blipFill>
        <p:spPr>
          <a:xfrm>
            <a:off x="645500" y="2755500"/>
            <a:ext cx="2918374" cy="1944700"/>
          </a:xfrm>
          <a:prstGeom prst="rect">
            <a:avLst/>
          </a:prstGeom>
          <a:noFill/>
          <a:ln>
            <a:noFill/>
          </a:ln>
        </p:spPr>
      </p:pic>
      <p:pic>
        <p:nvPicPr>
          <p:cNvPr id="177" name="Google Shape;177;p26"/>
          <p:cNvPicPr preferRelativeResize="0"/>
          <p:nvPr/>
        </p:nvPicPr>
        <p:blipFill rotWithShape="1">
          <a:blip r:embed="rId4">
            <a:alphaModFix/>
          </a:blip>
          <a:srcRect b="1903"/>
          <a:stretch/>
        </p:blipFill>
        <p:spPr>
          <a:xfrm>
            <a:off x="3520700" y="2476875"/>
            <a:ext cx="2028825" cy="2018175"/>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anim calcmode="lin" valueType="num">
                                      <p:cBhvr additive="base">
                                        <p:cTn id="7" dur="1000"/>
                                        <p:tgtEl>
                                          <p:spTgt spid="17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4">
                                            <p:txEl>
                                              <p:pRg st="1" end="1"/>
                                            </p:txEl>
                                          </p:spTgt>
                                        </p:tgtEl>
                                        <p:attrNameLst>
                                          <p:attrName>style.visibility</p:attrName>
                                        </p:attrNameLst>
                                      </p:cBhvr>
                                      <p:to>
                                        <p:strVal val="visible"/>
                                      </p:to>
                                    </p:set>
                                    <p:anim calcmode="lin" valueType="num">
                                      <p:cBhvr additive="base">
                                        <p:cTn id="12" dur="1000"/>
                                        <p:tgtEl>
                                          <p:spTgt spid="17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74">
                                            <p:txEl>
                                              <p:pRg st="2" end="2"/>
                                            </p:txEl>
                                          </p:spTgt>
                                        </p:tgtEl>
                                        <p:attrNameLst>
                                          <p:attrName>style.visibility</p:attrName>
                                        </p:attrNameLst>
                                      </p:cBhvr>
                                      <p:to>
                                        <p:strVal val="visible"/>
                                      </p:to>
                                    </p:set>
                                    <p:anim calcmode="lin" valueType="num">
                                      <p:cBhvr additive="base">
                                        <p:cTn id="17" dur="1000"/>
                                        <p:tgtEl>
                                          <p:spTgt spid="17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4">
                                            <p:txEl>
                                              <p:pRg st="3" end="3"/>
                                            </p:txEl>
                                          </p:spTgt>
                                        </p:tgtEl>
                                        <p:attrNameLst>
                                          <p:attrName>style.visibility</p:attrName>
                                        </p:attrNameLst>
                                      </p:cBhvr>
                                      <p:to>
                                        <p:strVal val="visible"/>
                                      </p:to>
                                    </p:set>
                                    <p:anim calcmode="lin" valueType="num">
                                      <p:cBhvr additive="base">
                                        <p:cTn id="22" dur="1000"/>
                                        <p:tgtEl>
                                          <p:spTgt spid="17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anim calcmode="lin" valueType="num">
                                      <p:cBhvr additive="base">
                                        <p:cTn id="27" dur="1000"/>
                                        <p:tgtEl>
                                          <p:spTgt spid="17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General Fusion </a:t>
            </a:r>
            <a:endParaRPr sz="3200" b="1" i="0" u="none" strike="noStrike" cap="none">
              <a:solidFill>
                <a:schemeClr val="dk1"/>
              </a:solidFill>
              <a:latin typeface="Arial"/>
              <a:ea typeface="Arial"/>
              <a:cs typeface="Arial"/>
              <a:sym typeface="Arial"/>
            </a:endParaRPr>
          </a:p>
        </p:txBody>
      </p:sp>
      <p:sp>
        <p:nvSpPr>
          <p:cNvPr id="183" name="Google Shape;183;p27"/>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Develop economically viable fusion energy.  Key insight was that Magnetized Target Fusion, with the aid of modern electronics, materials, and advances in plasma physics, could provide a faster, lower cost, and more practical path to fusion power.</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 </a:t>
            </a:r>
            <a:r>
              <a:rPr lang="en-US"/>
              <a:t> Magnetized Target Fusion system uses a sphere filled with molten lead-lithium that is pumped to form a vortex.</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solidFill>
                  <a:schemeClr val="accent3"/>
                </a:solidFill>
              </a:rPr>
              <a:t> </a:t>
            </a:r>
            <a:r>
              <a:rPr lang="en-US"/>
              <a:t> Enabled rapid iteration during the experimental phase of the project.</a:t>
            </a:r>
            <a:endParaRPr/>
          </a:p>
        </p:txBody>
      </p:sp>
      <p:sp>
        <p:nvSpPr>
          <p:cNvPr id="184" name="Google Shape;184;p27"/>
          <p:cNvSpPr/>
          <p:nvPr/>
        </p:nvSpPr>
        <p:spPr>
          <a:xfrm>
            <a:off x="6065400" y="1746475"/>
            <a:ext cx="2468400" cy="14856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“ANSYS codes enabled </a:t>
            </a:r>
            <a:r>
              <a:rPr lang="en-US" sz="1200" b="1" i="1"/>
              <a:t>General Fusion to simulate the dynamic loading of the structure from pressure generated by 14 large, high-speed pistons</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General Fusion</a:t>
            </a:r>
            <a:endParaRPr sz="1200"/>
          </a:p>
        </p:txBody>
      </p:sp>
      <p:pic>
        <p:nvPicPr>
          <p:cNvPr id="185" name="Google Shape;185;p27"/>
          <p:cNvPicPr preferRelativeResize="0"/>
          <p:nvPr/>
        </p:nvPicPr>
        <p:blipFill>
          <a:blip r:embed="rId3">
            <a:alphaModFix/>
          </a:blip>
          <a:stretch>
            <a:fillRect/>
          </a:stretch>
        </p:blipFill>
        <p:spPr>
          <a:xfrm>
            <a:off x="2293744" y="2928200"/>
            <a:ext cx="2550349" cy="1885526"/>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 calcmode="lin" valueType="num">
                                      <p:cBhvr additive="base">
                                        <p:cTn id="7" dur="1000"/>
                                        <p:tgtEl>
                                          <p:spTgt spid="18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3">
                                            <p:txEl>
                                              <p:pRg st="1" end="1"/>
                                            </p:txEl>
                                          </p:spTgt>
                                        </p:tgtEl>
                                        <p:attrNameLst>
                                          <p:attrName>style.visibility</p:attrName>
                                        </p:attrNameLst>
                                      </p:cBhvr>
                                      <p:to>
                                        <p:strVal val="visible"/>
                                      </p:to>
                                    </p:set>
                                    <p:anim calcmode="lin" valueType="num">
                                      <p:cBhvr additive="base">
                                        <p:cTn id="12" dur="1000"/>
                                        <p:tgtEl>
                                          <p:spTgt spid="18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83">
                                            <p:txEl>
                                              <p:pRg st="2" end="2"/>
                                            </p:txEl>
                                          </p:spTgt>
                                        </p:tgtEl>
                                        <p:attrNameLst>
                                          <p:attrName>style.visibility</p:attrName>
                                        </p:attrNameLst>
                                      </p:cBhvr>
                                      <p:to>
                                        <p:strVal val="visible"/>
                                      </p:to>
                                    </p:set>
                                    <p:anim calcmode="lin" valueType="num">
                                      <p:cBhvr additive="base">
                                        <p:cTn id="17" dur="1000"/>
                                        <p:tgtEl>
                                          <p:spTgt spid="18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83">
                                            <p:txEl>
                                              <p:pRg st="3" end="3"/>
                                            </p:txEl>
                                          </p:spTgt>
                                        </p:tgtEl>
                                        <p:attrNameLst>
                                          <p:attrName>style.visibility</p:attrName>
                                        </p:attrNameLst>
                                      </p:cBhvr>
                                      <p:to>
                                        <p:strVal val="visible"/>
                                      </p:to>
                                    </p:set>
                                    <p:anim calcmode="lin" valueType="num">
                                      <p:cBhvr additive="base">
                                        <p:cTn id="22" dur="1000"/>
                                        <p:tgtEl>
                                          <p:spTgt spid="183">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3">
                                            <p:txEl>
                                              <p:pRg st="4" end="4"/>
                                            </p:txEl>
                                          </p:spTgt>
                                        </p:tgtEl>
                                        <p:attrNameLst>
                                          <p:attrName>style.visibility</p:attrName>
                                        </p:attrNameLst>
                                      </p:cBhvr>
                                      <p:to>
                                        <p:strVal val="visible"/>
                                      </p:to>
                                    </p:set>
                                    <p:anim calcmode="lin" valueType="num">
                                      <p:cBhvr additive="base">
                                        <p:cTn id="27" dur="1000"/>
                                        <p:tgtEl>
                                          <p:spTgt spid="183">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OneWheel </a:t>
            </a:r>
            <a:endParaRPr sz="3200" b="1" i="0" u="none" strike="noStrike" cap="none">
              <a:solidFill>
                <a:schemeClr val="dk1"/>
              </a:solidFill>
              <a:latin typeface="Arial"/>
              <a:ea typeface="Arial"/>
              <a:cs typeface="Arial"/>
              <a:sym typeface="Arial"/>
            </a:endParaRPr>
          </a:p>
        </p:txBody>
      </p:sp>
      <p:sp>
        <p:nvSpPr>
          <p:cNvPr id="191" name="Google Shape;191;p28"/>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Combine the practical necessity of moving around an urban environment with the thrill of board sports.  Create a product that is equally at home on pavement, grass, dirt, or sand.</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A motorized skateboard equipped with a single 11.5-inch tire and a battery-powered 2HP motor.</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The initial development was focused on building and testing physical prototypes, but now simulation is being used to refine and improve the product.</a:t>
            </a:r>
            <a:endParaRPr/>
          </a:p>
        </p:txBody>
      </p:sp>
      <p:sp>
        <p:nvSpPr>
          <p:cNvPr id="192" name="Google Shape;192;p28"/>
          <p:cNvSpPr/>
          <p:nvPr/>
        </p:nvSpPr>
        <p:spPr>
          <a:xfrm>
            <a:off x="5882700" y="1347600"/>
            <a:ext cx="2873100" cy="18453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000" b="1" i="1"/>
          </a:p>
          <a:p>
            <a:pPr marL="0" lvl="0" indent="0" algn="l" rtl="0">
              <a:spcBef>
                <a:spcPts val="0"/>
              </a:spcBef>
              <a:spcAft>
                <a:spcPts val="0"/>
              </a:spcAft>
              <a:buClr>
                <a:srgbClr val="000000"/>
              </a:buClr>
              <a:buSzPts val="1100"/>
              <a:buFont typeface="Arial"/>
              <a:buNone/>
            </a:pPr>
            <a:r>
              <a:rPr lang="en-US" sz="1000" b="1" i="1">
                <a:solidFill>
                  <a:srgbClr val="000000"/>
                </a:solidFill>
              </a:rPr>
              <a:t>“We estimate that it costs about </a:t>
            </a:r>
            <a:r>
              <a:rPr lang="en-US" sz="1000" b="1" i="1"/>
              <a:t>$10,000 to design, build and test a physical prototype</a:t>
            </a:r>
            <a:r>
              <a:rPr lang="en-US" sz="1000" b="1" i="1">
                <a:solidFill>
                  <a:srgbClr val="000000"/>
                </a:solidFill>
              </a:rPr>
              <a:t>. Now that we have access to ANSYS software, we can better predict performance in the real world</a:t>
            </a:r>
            <a:r>
              <a:rPr lang="en-US" sz="1000" b="1" i="1"/>
              <a:t> - which means we are building far fewer prototype boards. In addition, we can work a lot faster.</a:t>
            </a:r>
            <a:r>
              <a:rPr lang="en-US" sz="10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-Kyle </a:t>
            </a:r>
            <a:r>
              <a:rPr lang="en-US" sz="1200" b="1"/>
              <a:t>Doerksen</a:t>
            </a:r>
            <a:endParaRPr sz="1200" b="1"/>
          </a:p>
          <a:p>
            <a:pPr marL="0" lvl="0" indent="0" algn="r" rtl="0">
              <a:spcBef>
                <a:spcPts val="0"/>
              </a:spcBef>
              <a:spcAft>
                <a:spcPts val="0"/>
              </a:spcAft>
              <a:buNone/>
            </a:pPr>
            <a:r>
              <a:rPr lang="en-US" sz="1200" b="1"/>
              <a:t>Founder &amp; CEO</a:t>
            </a:r>
            <a:endParaRPr sz="1200" b="1"/>
          </a:p>
          <a:p>
            <a:pPr marL="0" lvl="0" indent="0" algn="r" rtl="0">
              <a:spcBef>
                <a:spcPts val="0"/>
              </a:spcBef>
              <a:spcAft>
                <a:spcPts val="0"/>
              </a:spcAft>
              <a:buNone/>
            </a:pPr>
            <a:endParaRPr sz="1200" b="1"/>
          </a:p>
        </p:txBody>
      </p:sp>
      <p:pic>
        <p:nvPicPr>
          <p:cNvPr id="193" name="Google Shape;193;p28" descr="IMG_8579_e.jpg"/>
          <p:cNvPicPr preferRelativeResize="0"/>
          <p:nvPr/>
        </p:nvPicPr>
        <p:blipFill>
          <a:blip r:embed="rId3">
            <a:alphaModFix/>
          </a:blip>
          <a:stretch>
            <a:fillRect/>
          </a:stretch>
        </p:blipFill>
        <p:spPr>
          <a:xfrm>
            <a:off x="384825" y="3124125"/>
            <a:ext cx="2152977" cy="1614725"/>
          </a:xfrm>
          <a:prstGeom prst="rect">
            <a:avLst/>
          </a:prstGeom>
          <a:noFill/>
          <a:ln>
            <a:noFill/>
          </a:ln>
        </p:spPr>
      </p:pic>
      <p:pic>
        <p:nvPicPr>
          <p:cNvPr id="194" name="Google Shape;194;p28" descr="IMG_1167.JPG"/>
          <p:cNvPicPr preferRelativeResize="0"/>
          <p:nvPr/>
        </p:nvPicPr>
        <p:blipFill>
          <a:blip r:embed="rId4">
            <a:alphaModFix/>
          </a:blip>
          <a:stretch>
            <a:fillRect/>
          </a:stretch>
        </p:blipFill>
        <p:spPr>
          <a:xfrm>
            <a:off x="2944088" y="3124125"/>
            <a:ext cx="2422085" cy="1614723"/>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anim calcmode="lin" valueType="num">
                                      <p:cBhvr additive="base">
                                        <p:cTn id="7" dur="1000"/>
                                        <p:tgtEl>
                                          <p:spTgt spid="19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1">
                                            <p:txEl>
                                              <p:pRg st="1" end="1"/>
                                            </p:txEl>
                                          </p:spTgt>
                                        </p:tgtEl>
                                        <p:attrNameLst>
                                          <p:attrName>style.visibility</p:attrName>
                                        </p:attrNameLst>
                                      </p:cBhvr>
                                      <p:to>
                                        <p:strVal val="visible"/>
                                      </p:to>
                                    </p:set>
                                    <p:anim calcmode="lin" valueType="num">
                                      <p:cBhvr additive="base">
                                        <p:cTn id="12" dur="1000"/>
                                        <p:tgtEl>
                                          <p:spTgt spid="19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91">
                                            <p:txEl>
                                              <p:pRg st="2" end="2"/>
                                            </p:txEl>
                                          </p:spTgt>
                                        </p:tgtEl>
                                        <p:attrNameLst>
                                          <p:attrName>style.visibility</p:attrName>
                                        </p:attrNameLst>
                                      </p:cBhvr>
                                      <p:to>
                                        <p:strVal val="visible"/>
                                      </p:to>
                                    </p:set>
                                    <p:anim calcmode="lin" valueType="num">
                                      <p:cBhvr additive="base">
                                        <p:cTn id="17" dur="1000"/>
                                        <p:tgtEl>
                                          <p:spTgt spid="19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91">
                                            <p:txEl>
                                              <p:pRg st="3" end="3"/>
                                            </p:txEl>
                                          </p:spTgt>
                                        </p:tgtEl>
                                        <p:attrNameLst>
                                          <p:attrName>style.visibility</p:attrName>
                                        </p:attrNameLst>
                                      </p:cBhvr>
                                      <p:to>
                                        <p:strVal val="visible"/>
                                      </p:to>
                                    </p:set>
                                    <p:anim calcmode="lin" valueType="num">
                                      <p:cBhvr additive="base">
                                        <p:cTn id="22" dur="1000"/>
                                        <p:tgtEl>
                                          <p:spTgt spid="19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1">
                                            <p:txEl>
                                              <p:pRg st="4" end="4"/>
                                            </p:txEl>
                                          </p:spTgt>
                                        </p:tgtEl>
                                        <p:attrNameLst>
                                          <p:attrName>style.visibility</p:attrName>
                                        </p:attrNameLst>
                                      </p:cBhvr>
                                      <p:to>
                                        <p:strVal val="visible"/>
                                      </p:to>
                                    </p:set>
                                    <p:anim calcmode="lin" valueType="num">
                                      <p:cBhvr additive="base">
                                        <p:cTn id="27" dur="1000"/>
                                        <p:tgtEl>
                                          <p:spTgt spid="191">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Neograft </a:t>
            </a:r>
            <a:endParaRPr sz="3200" b="1" i="0" u="none" strike="noStrike" cap="none">
              <a:solidFill>
                <a:schemeClr val="dk1"/>
              </a:solidFill>
              <a:latin typeface="Arial"/>
              <a:ea typeface="Arial"/>
              <a:cs typeface="Arial"/>
              <a:sym typeface="Arial"/>
            </a:endParaRPr>
          </a:p>
        </p:txBody>
      </p:sp>
      <p:sp>
        <p:nvSpPr>
          <p:cNvPr id="200" name="Google Shape;200;p29"/>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Each year more than 2 million patients worldwide undergo coronary artery bypass grafting. Within 18 months, 25% of the transplanted veins fail.  After 5 years, that failure rate increases to 40%.</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Angioshield technology that creates a ‘scaffold’ of flexible polymer material around the transplanted vein. This scaffold improves both the vein’s strength and its geometric uniformity.</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Model different blood flows inside transplanted veins, as well as understand diverse mechanical forces that act on veins, such as the motion associated with a beating heart.</a:t>
            </a:r>
            <a:endParaRPr/>
          </a:p>
        </p:txBody>
      </p:sp>
      <p:sp>
        <p:nvSpPr>
          <p:cNvPr id="201" name="Google Shape;201;p29"/>
          <p:cNvSpPr/>
          <p:nvPr/>
        </p:nvSpPr>
        <p:spPr>
          <a:xfrm>
            <a:off x="5498275" y="1218100"/>
            <a:ext cx="3192900" cy="19749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r>
              <a:rPr lang="en-US" sz="1200" b="1" i="1">
                <a:solidFill>
                  <a:srgbClr val="000000"/>
                </a:solidFill>
              </a:rPr>
              <a:t>“Simulation provides a very visual way to tell our product</a:t>
            </a:r>
            <a:r>
              <a:rPr lang="en-US" sz="1200" b="1" i="1"/>
              <a:t>’s story. There’s no way to see what’s actually happening inside a patient’s body. But, with simulation, we can replicate that environment and show Angioshield at work.</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-Mohammed </a:t>
            </a:r>
            <a:r>
              <a:rPr lang="en-US" sz="1200" b="1"/>
              <a:t>El-Kurdi</a:t>
            </a:r>
            <a:endParaRPr sz="1200" b="1"/>
          </a:p>
          <a:p>
            <a:pPr marL="0" lvl="0" indent="0" algn="r" rtl="0">
              <a:spcBef>
                <a:spcPts val="0"/>
              </a:spcBef>
              <a:spcAft>
                <a:spcPts val="0"/>
              </a:spcAft>
              <a:buNone/>
            </a:pPr>
            <a:r>
              <a:rPr lang="en-US" sz="1200" b="1"/>
              <a:t>Cofounder &amp; Director of Research</a:t>
            </a: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p:txBody>
      </p:sp>
      <p:pic>
        <p:nvPicPr>
          <p:cNvPr id="202" name="Google Shape;202;p29"/>
          <p:cNvPicPr preferRelativeResize="0"/>
          <p:nvPr/>
        </p:nvPicPr>
        <p:blipFill>
          <a:blip r:embed="rId3">
            <a:alphaModFix/>
          </a:blip>
          <a:stretch>
            <a:fillRect/>
          </a:stretch>
        </p:blipFill>
        <p:spPr>
          <a:xfrm>
            <a:off x="2328775" y="3455200"/>
            <a:ext cx="1433350" cy="143335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base">
                                        <p:cTn id="7" dur="1000"/>
                                        <p:tgtEl>
                                          <p:spTgt spid="20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0">
                                            <p:txEl>
                                              <p:pRg st="1" end="1"/>
                                            </p:txEl>
                                          </p:spTgt>
                                        </p:tgtEl>
                                        <p:attrNameLst>
                                          <p:attrName>style.visibility</p:attrName>
                                        </p:attrNameLst>
                                      </p:cBhvr>
                                      <p:to>
                                        <p:strVal val="visible"/>
                                      </p:to>
                                    </p:set>
                                    <p:anim calcmode="lin" valueType="num">
                                      <p:cBhvr additive="base">
                                        <p:cTn id="12" dur="1000"/>
                                        <p:tgtEl>
                                          <p:spTgt spid="20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0">
                                            <p:txEl>
                                              <p:pRg st="2" end="2"/>
                                            </p:txEl>
                                          </p:spTgt>
                                        </p:tgtEl>
                                        <p:attrNameLst>
                                          <p:attrName>style.visibility</p:attrName>
                                        </p:attrNameLst>
                                      </p:cBhvr>
                                      <p:to>
                                        <p:strVal val="visible"/>
                                      </p:to>
                                    </p:set>
                                    <p:anim calcmode="lin" valueType="num">
                                      <p:cBhvr additive="base">
                                        <p:cTn id="17" dur="1000"/>
                                        <p:tgtEl>
                                          <p:spTgt spid="20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00">
                                            <p:txEl>
                                              <p:pRg st="3" end="3"/>
                                            </p:txEl>
                                          </p:spTgt>
                                        </p:tgtEl>
                                        <p:attrNameLst>
                                          <p:attrName>style.visibility</p:attrName>
                                        </p:attrNameLst>
                                      </p:cBhvr>
                                      <p:to>
                                        <p:strVal val="visible"/>
                                      </p:to>
                                    </p:set>
                                    <p:anim calcmode="lin" valueType="num">
                                      <p:cBhvr additive="base">
                                        <p:cTn id="22" dur="1000"/>
                                        <p:tgtEl>
                                          <p:spTgt spid="20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0">
                                            <p:txEl>
                                              <p:pRg st="4" end="4"/>
                                            </p:txEl>
                                          </p:spTgt>
                                        </p:tgtEl>
                                        <p:attrNameLst>
                                          <p:attrName>style.visibility</p:attrName>
                                        </p:attrNameLst>
                                      </p:cBhvr>
                                      <p:to>
                                        <p:strVal val="visible"/>
                                      </p:to>
                                    </p:set>
                                    <p:anim calcmode="lin" valueType="num">
                                      <p:cBhvr additive="base">
                                        <p:cTn id="27" dur="1000"/>
                                        <p:tgtEl>
                                          <p:spTgt spid="200">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Bragi </a:t>
            </a:r>
            <a:endParaRPr sz="3200" b="1" i="0" u="none" strike="noStrike" cap="none">
              <a:solidFill>
                <a:schemeClr val="dk1"/>
              </a:solidFill>
              <a:latin typeface="Arial"/>
              <a:ea typeface="Arial"/>
              <a:cs typeface="Arial"/>
              <a:sym typeface="Arial"/>
            </a:endParaRPr>
          </a:p>
        </p:txBody>
      </p:sp>
      <p:sp>
        <p:nvSpPr>
          <p:cNvPr id="208" name="Google Shape;208;p30"/>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There are many devices that can do a variety of things and make lives easier. However, Bragi felt there was a lack of one device that can help in many areas of multi-tasking.</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One of Bragi’s products is The Dash, which is a type of personal assistant that fits in your ear. It allows a person to listen to music, dictate a message, measure steps, monitor heart rate, or answer a call while freeing up the rest of their body.</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Cut significant time and costs out of the development cycle for future product releases of The Dash and a variety of other solutions Bragi is working on.</a:t>
            </a:r>
            <a:endParaRPr/>
          </a:p>
        </p:txBody>
      </p:sp>
      <p:sp>
        <p:nvSpPr>
          <p:cNvPr id="209" name="Google Shape;209;p30"/>
          <p:cNvSpPr/>
          <p:nvPr/>
        </p:nvSpPr>
        <p:spPr>
          <a:xfrm>
            <a:off x="5498275" y="1218100"/>
            <a:ext cx="3192900" cy="19749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We can only prototype and test a finite number of configurations - and we need to account for a wide range of human bodies. Simulation is really the only way to move forward quickly and optimize our products across all conditions.</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Nikolaj Hviid</a:t>
            </a:r>
            <a:endParaRPr sz="1200" b="1"/>
          </a:p>
          <a:p>
            <a:pPr marL="0" lvl="0" indent="0" algn="r" rtl="0">
              <a:spcBef>
                <a:spcPts val="0"/>
              </a:spcBef>
              <a:spcAft>
                <a:spcPts val="0"/>
              </a:spcAft>
              <a:buNone/>
            </a:pPr>
            <a:r>
              <a:rPr lang="en-US" sz="1200" b="1"/>
              <a:t>CEO</a:t>
            </a: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p:txBody>
      </p:sp>
      <p:pic>
        <p:nvPicPr>
          <p:cNvPr id="210" name="Google Shape;210;p30"/>
          <p:cNvPicPr preferRelativeResize="0"/>
          <p:nvPr/>
        </p:nvPicPr>
        <p:blipFill>
          <a:blip r:embed="rId3">
            <a:alphaModFix/>
          </a:blip>
          <a:stretch>
            <a:fillRect/>
          </a:stretch>
        </p:blipFill>
        <p:spPr>
          <a:xfrm>
            <a:off x="2015875" y="3456650"/>
            <a:ext cx="2902350" cy="141155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 calcmode="lin" valueType="num">
                                      <p:cBhvr additive="base">
                                        <p:cTn id="7" dur="1000"/>
                                        <p:tgtEl>
                                          <p:spTgt spid="20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 calcmode="lin" valueType="num">
                                      <p:cBhvr additive="base">
                                        <p:cTn id="12" dur="1000"/>
                                        <p:tgtEl>
                                          <p:spTgt spid="20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8">
                                            <p:txEl>
                                              <p:pRg st="2" end="2"/>
                                            </p:txEl>
                                          </p:spTgt>
                                        </p:tgtEl>
                                        <p:attrNameLst>
                                          <p:attrName>style.visibility</p:attrName>
                                        </p:attrNameLst>
                                      </p:cBhvr>
                                      <p:to>
                                        <p:strVal val="visible"/>
                                      </p:to>
                                    </p:set>
                                    <p:anim calcmode="lin" valueType="num">
                                      <p:cBhvr additive="base">
                                        <p:cTn id="17" dur="1000"/>
                                        <p:tgtEl>
                                          <p:spTgt spid="20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08">
                                            <p:txEl>
                                              <p:pRg st="3" end="3"/>
                                            </p:txEl>
                                          </p:spTgt>
                                        </p:tgtEl>
                                        <p:attrNameLst>
                                          <p:attrName>style.visibility</p:attrName>
                                        </p:attrNameLst>
                                      </p:cBhvr>
                                      <p:to>
                                        <p:strVal val="visible"/>
                                      </p:to>
                                    </p:set>
                                    <p:anim calcmode="lin" valueType="num">
                                      <p:cBhvr additive="base">
                                        <p:cTn id="22" dur="1000"/>
                                        <p:tgtEl>
                                          <p:spTgt spid="20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8">
                                            <p:txEl>
                                              <p:pRg st="4" end="4"/>
                                            </p:txEl>
                                          </p:spTgt>
                                        </p:tgtEl>
                                        <p:attrNameLst>
                                          <p:attrName>style.visibility</p:attrName>
                                        </p:attrNameLst>
                                      </p:cBhvr>
                                      <p:to>
                                        <p:strVal val="visible"/>
                                      </p:to>
                                    </p:set>
                                    <p:anim calcmode="lin" valueType="num">
                                      <p:cBhvr additive="base">
                                        <p:cTn id="27" dur="1000"/>
                                        <p:tgtEl>
                                          <p:spTgt spid="208">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Discovery Robotics </a:t>
            </a:r>
            <a:endParaRPr sz="3200" b="1" i="0" u="none" strike="noStrike" cap="none">
              <a:solidFill>
                <a:schemeClr val="dk1"/>
              </a:solidFill>
              <a:latin typeface="Arial"/>
              <a:ea typeface="Arial"/>
              <a:cs typeface="Arial"/>
              <a:sym typeface="Arial"/>
            </a:endParaRPr>
          </a:p>
        </p:txBody>
      </p:sp>
      <p:sp>
        <p:nvSpPr>
          <p:cNvPr id="216" name="Google Shape;216;p31"/>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The janitorial occupation has one of the highest rates of injury and illness resulting in lost time at work. 25% of all injuries are directly related caused by floor maintenance tasks.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Autonomous commercial floor cleaning robot that makes cleaning faster, safer, more efficient, and more affordable.</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Leveraged SpaceClaim to visualize concept options and component interactions quickly and easily.</a:t>
            </a:r>
            <a:endParaRPr/>
          </a:p>
        </p:txBody>
      </p:sp>
      <p:sp>
        <p:nvSpPr>
          <p:cNvPr id="217" name="Google Shape;217;p31"/>
          <p:cNvSpPr/>
          <p:nvPr/>
        </p:nvSpPr>
        <p:spPr>
          <a:xfrm>
            <a:off x="5498275" y="1218100"/>
            <a:ext cx="3192900" cy="19749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As a budget constrained startup company developing complex systems, the ANSYS Startup Program has been a real enabler for getting to a manufacturable product in minimal time.</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Larry J. Williams, PhD.</a:t>
            </a:r>
            <a:endParaRPr sz="1200" b="1"/>
          </a:p>
          <a:p>
            <a:pPr marL="0" lvl="0" indent="0" algn="r" rtl="0">
              <a:spcBef>
                <a:spcPts val="0"/>
              </a:spcBef>
              <a:spcAft>
                <a:spcPts val="0"/>
              </a:spcAft>
              <a:buNone/>
            </a:pPr>
            <a:r>
              <a:rPr lang="en-US" sz="1200" b="1"/>
              <a:t>Vice President and CTO</a:t>
            </a: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p:txBody>
      </p:sp>
      <p:pic>
        <p:nvPicPr>
          <p:cNvPr id="218" name="Google Shape;218;p31"/>
          <p:cNvPicPr preferRelativeResize="0"/>
          <p:nvPr/>
        </p:nvPicPr>
        <p:blipFill>
          <a:blip r:embed="rId3">
            <a:alphaModFix/>
          </a:blip>
          <a:stretch>
            <a:fillRect/>
          </a:stretch>
        </p:blipFill>
        <p:spPr>
          <a:xfrm>
            <a:off x="1937600" y="3192995"/>
            <a:ext cx="2068800" cy="1377675"/>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 calcmode="lin" valueType="num">
                                      <p:cBhvr additive="base">
                                        <p:cTn id="7" dur="1000"/>
                                        <p:tgtEl>
                                          <p:spTgt spid="21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 calcmode="lin" valueType="num">
                                      <p:cBhvr additive="base">
                                        <p:cTn id="12" dur="1000"/>
                                        <p:tgtEl>
                                          <p:spTgt spid="21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6">
                                            <p:txEl>
                                              <p:pRg st="2" end="2"/>
                                            </p:txEl>
                                          </p:spTgt>
                                        </p:tgtEl>
                                        <p:attrNameLst>
                                          <p:attrName>style.visibility</p:attrName>
                                        </p:attrNameLst>
                                      </p:cBhvr>
                                      <p:to>
                                        <p:strVal val="visible"/>
                                      </p:to>
                                    </p:set>
                                    <p:anim calcmode="lin" valueType="num">
                                      <p:cBhvr additive="base">
                                        <p:cTn id="17" dur="1000"/>
                                        <p:tgtEl>
                                          <p:spTgt spid="21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16">
                                            <p:txEl>
                                              <p:pRg st="3" end="3"/>
                                            </p:txEl>
                                          </p:spTgt>
                                        </p:tgtEl>
                                        <p:attrNameLst>
                                          <p:attrName>style.visibility</p:attrName>
                                        </p:attrNameLst>
                                      </p:cBhvr>
                                      <p:to>
                                        <p:strVal val="visible"/>
                                      </p:to>
                                    </p:set>
                                    <p:anim calcmode="lin" valueType="num">
                                      <p:cBhvr additive="base">
                                        <p:cTn id="22" dur="1000"/>
                                        <p:tgtEl>
                                          <p:spTgt spid="21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16">
                                            <p:txEl>
                                              <p:pRg st="4" end="4"/>
                                            </p:txEl>
                                          </p:spTgt>
                                        </p:tgtEl>
                                        <p:attrNameLst>
                                          <p:attrName>style.visibility</p:attrName>
                                        </p:attrNameLst>
                                      </p:cBhvr>
                                      <p:to>
                                        <p:strVal val="visible"/>
                                      </p:to>
                                    </p:set>
                                    <p:anim calcmode="lin" valueType="num">
                                      <p:cBhvr additive="base">
                                        <p:cTn id="27" dur="1000"/>
                                        <p:tgtEl>
                                          <p:spTgt spid="216">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PHAZR </a:t>
            </a:r>
            <a:endParaRPr sz="3200" b="1" i="0" u="none" strike="noStrike" cap="none">
              <a:solidFill>
                <a:schemeClr val="dk1"/>
              </a:solidFill>
              <a:latin typeface="Arial"/>
              <a:ea typeface="Arial"/>
              <a:cs typeface="Arial"/>
              <a:sym typeface="Arial"/>
            </a:endParaRPr>
          </a:p>
        </p:txBody>
      </p:sp>
      <p:sp>
        <p:nvSpPr>
          <p:cNvPr id="224" name="Google Shape;224;p32"/>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Fourth-generation mobile internet technology is reaching its maturity. In 2017 the U.S. Federal Communications Commission (FCC) expected to debut a new standard for 5G. Verizon and AT&amp;T have already publicly stated they will offer 5G service in 2017.</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Feasible 5G solution.</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Helping the team speed up its analysis and providing all-important design agility and flexibility.</a:t>
            </a:r>
            <a:endParaRPr/>
          </a:p>
        </p:txBody>
      </p:sp>
      <p:sp>
        <p:nvSpPr>
          <p:cNvPr id="225" name="Google Shape;225;p32"/>
          <p:cNvSpPr/>
          <p:nvPr/>
        </p:nvSpPr>
        <p:spPr>
          <a:xfrm>
            <a:off x="5498275" y="1218100"/>
            <a:ext cx="3192900" cy="19749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endParaRPr sz="1200" b="1" i="1"/>
          </a:p>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Without the power and agility provided by engineering simulation, we wouldn’t even be in the race to develop a feasible 5G solution.</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-Paul </a:t>
            </a:r>
            <a:r>
              <a:rPr lang="en-US" sz="1200" b="1"/>
              <a:t>Gilliland</a:t>
            </a:r>
            <a:endParaRPr sz="1200" b="1"/>
          </a:p>
          <a:p>
            <a:pPr marL="0" lvl="0" indent="0" algn="r" rtl="0">
              <a:spcBef>
                <a:spcPts val="0"/>
              </a:spcBef>
              <a:spcAft>
                <a:spcPts val="0"/>
              </a:spcAft>
              <a:buNone/>
            </a:pPr>
            <a:r>
              <a:rPr lang="en-US" sz="1200" b="1"/>
              <a:t>Business Development</a:t>
            </a: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a:p>
            <a:pPr marL="0" lvl="0" indent="0" algn="r" rtl="0">
              <a:spcBef>
                <a:spcPts val="0"/>
              </a:spcBef>
              <a:spcAft>
                <a:spcPts val="0"/>
              </a:spcAft>
              <a:buNone/>
            </a:pPr>
            <a:endParaRPr sz="1200" b="1"/>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 calcmode="lin" valueType="num">
                                      <p:cBhvr additive="base">
                                        <p:cTn id="7" dur="1000"/>
                                        <p:tgtEl>
                                          <p:spTgt spid="22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4">
                                            <p:txEl>
                                              <p:pRg st="1" end="1"/>
                                            </p:txEl>
                                          </p:spTgt>
                                        </p:tgtEl>
                                        <p:attrNameLst>
                                          <p:attrName>style.visibility</p:attrName>
                                        </p:attrNameLst>
                                      </p:cBhvr>
                                      <p:to>
                                        <p:strVal val="visible"/>
                                      </p:to>
                                    </p:set>
                                    <p:anim calcmode="lin" valueType="num">
                                      <p:cBhvr additive="base">
                                        <p:cTn id="12" dur="1000"/>
                                        <p:tgtEl>
                                          <p:spTgt spid="22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4">
                                            <p:txEl>
                                              <p:pRg st="2" end="2"/>
                                            </p:txEl>
                                          </p:spTgt>
                                        </p:tgtEl>
                                        <p:attrNameLst>
                                          <p:attrName>style.visibility</p:attrName>
                                        </p:attrNameLst>
                                      </p:cBhvr>
                                      <p:to>
                                        <p:strVal val="visible"/>
                                      </p:to>
                                    </p:set>
                                    <p:anim calcmode="lin" valueType="num">
                                      <p:cBhvr additive="base">
                                        <p:cTn id="17" dur="1000"/>
                                        <p:tgtEl>
                                          <p:spTgt spid="22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24">
                                            <p:txEl>
                                              <p:pRg st="3" end="3"/>
                                            </p:txEl>
                                          </p:spTgt>
                                        </p:tgtEl>
                                        <p:attrNameLst>
                                          <p:attrName>style.visibility</p:attrName>
                                        </p:attrNameLst>
                                      </p:cBhvr>
                                      <p:to>
                                        <p:strVal val="visible"/>
                                      </p:to>
                                    </p:set>
                                    <p:anim calcmode="lin" valueType="num">
                                      <p:cBhvr additive="base">
                                        <p:cTn id="22" dur="1000"/>
                                        <p:tgtEl>
                                          <p:spTgt spid="22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24">
                                            <p:txEl>
                                              <p:pRg st="4" end="4"/>
                                            </p:txEl>
                                          </p:spTgt>
                                        </p:tgtEl>
                                        <p:attrNameLst>
                                          <p:attrName>style.visibility</p:attrName>
                                        </p:attrNameLst>
                                      </p:cBhvr>
                                      <p:to>
                                        <p:strVal val="visible"/>
                                      </p:to>
                                    </p:set>
                                    <p:anim calcmode="lin" valueType="num">
                                      <p:cBhvr additive="base">
                                        <p:cTn id="27" dur="1000"/>
                                        <p:tgtEl>
                                          <p:spTgt spid="22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400">
                <a:latin typeface="Arial"/>
                <a:ea typeface="Arial"/>
                <a:cs typeface="Arial"/>
                <a:sym typeface="Arial"/>
              </a:rPr>
              <a:t>Success Story - Transatomic Power Corporation </a:t>
            </a:r>
            <a:r>
              <a:rPr lang="en-US" sz="3200">
                <a:latin typeface="Arial"/>
                <a:ea typeface="Arial"/>
                <a:cs typeface="Arial"/>
                <a:sym typeface="Arial"/>
              </a:rPr>
              <a:t> </a:t>
            </a:r>
            <a:endParaRPr sz="3200" b="1" i="0" u="none" strike="noStrike" cap="none">
              <a:solidFill>
                <a:schemeClr val="dk1"/>
              </a:solidFill>
              <a:latin typeface="Arial"/>
              <a:ea typeface="Arial"/>
              <a:cs typeface="Arial"/>
              <a:sym typeface="Arial"/>
            </a:endParaRPr>
          </a:p>
        </p:txBody>
      </p:sp>
      <p:sp>
        <p:nvSpPr>
          <p:cNvPr id="231" name="Google Shape;231;p33"/>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They are leading advanced nuclear technology developer entering a major research and development phase.</a:t>
            </a:r>
            <a:r>
              <a:rPr lang="en-US" b="1">
                <a:solidFill>
                  <a:srgbClr val="0000FF"/>
                </a:solidFill>
              </a:rPr>
              <a:t> </a:t>
            </a:r>
            <a:r>
              <a:rPr lang="en-US"/>
              <a:t>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Developing a new nuclear reactor that is cleaner, safer, and cheaper than existing technologies. The company’s technology uses liquid, rather than solid, nuclear fuel, leading to better safety characteristics, higher fuel efficiency, and the potential for large cost savings.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  </a:t>
            </a:r>
            <a:r>
              <a:rPr lang="en-US"/>
              <a:t>Leveraging for the computation work they are performing.  </a:t>
            </a:r>
            <a:endParaRPr/>
          </a:p>
        </p:txBody>
      </p:sp>
      <p:sp>
        <p:nvSpPr>
          <p:cNvPr id="232" name="Google Shape;232;p33"/>
          <p:cNvSpPr/>
          <p:nvPr/>
        </p:nvSpPr>
        <p:spPr>
          <a:xfrm>
            <a:off x="5791875" y="1432650"/>
            <a:ext cx="2855400" cy="21054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The products and services that ANSYS provides are going to be critical to bringing our state-of-the-art advanced nuclear reactor technology closer to commercialization. We’re truly grateful for the opportunity to partner with a global leader in this field.</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Dr. Leslie Dewan</a:t>
            </a:r>
            <a:endParaRPr sz="1200" b="1">
              <a:solidFill>
                <a:srgbClr val="000000"/>
              </a:solidFill>
            </a:endParaRPr>
          </a:p>
          <a:p>
            <a:pPr marL="0" lvl="0" indent="0" algn="r" rtl="0">
              <a:spcBef>
                <a:spcPts val="0"/>
              </a:spcBef>
              <a:spcAft>
                <a:spcPts val="0"/>
              </a:spcAft>
              <a:buNone/>
            </a:pPr>
            <a:r>
              <a:rPr lang="en-US" sz="1200" b="1"/>
              <a:t>Cofounder &amp; CEO</a:t>
            </a:r>
            <a:endParaRPr sz="1200"/>
          </a:p>
        </p:txBody>
      </p:sp>
      <p:pic>
        <p:nvPicPr>
          <p:cNvPr id="233" name="Google Shape;233;p33"/>
          <p:cNvPicPr preferRelativeResize="0"/>
          <p:nvPr/>
        </p:nvPicPr>
        <p:blipFill>
          <a:blip r:embed="rId3">
            <a:alphaModFix/>
          </a:blip>
          <a:stretch>
            <a:fillRect/>
          </a:stretch>
        </p:blipFill>
        <p:spPr>
          <a:xfrm>
            <a:off x="1478150" y="3020925"/>
            <a:ext cx="3277399" cy="182665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 calcmode="lin" valueType="num">
                                      <p:cBhvr additive="base">
                                        <p:cTn id="7" dur="1000"/>
                                        <p:tgtEl>
                                          <p:spTgt spid="23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1">
                                            <p:txEl>
                                              <p:pRg st="1" end="1"/>
                                            </p:txEl>
                                          </p:spTgt>
                                        </p:tgtEl>
                                        <p:attrNameLst>
                                          <p:attrName>style.visibility</p:attrName>
                                        </p:attrNameLst>
                                      </p:cBhvr>
                                      <p:to>
                                        <p:strVal val="visible"/>
                                      </p:to>
                                    </p:set>
                                    <p:anim calcmode="lin" valueType="num">
                                      <p:cBhvr additive="base">
                                        <p:cTn id="12" dur="1000"/>
                                        <p:tgtEl>
                                          <p:spTgt spid="23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31">
                                            <p:txEl>
                                              <p:pRg st="2" end="2"/>
                                            </p:txEl>
                                          </p:spTgt>
                                        </p:tgtEl>
                                        <p:attrNameLst>
                                          <p:attrName>style.visibility</p:attrName>
                                        </p:attrNameLst>
                                      </p:cBhvr>
                                      <p:to>
                                        <p:strVal val="visible"/>
                                      </p:to>
                                    </p:set>
                                    <p:anim calcmode="lin" valueType="num">
                                      <p:cBhvr additive="base">
                                        <p:cTn id="17" dur="1000"/>
                                        <p:tgtEl>
                                          <p:spTgt spid="23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31">
                                            <p:txEl>
                                              <p:pRg st="3" end="3"/>
                                            </p:txEl>
                                          </p:spTgt>
                                        </p:tgtEl>
                                        <p:attrNameLst>
                                          <p:attrName>style.visibility</p:attrName>
                                        </p:attrNameLst>
                                      </p:cBhvr>
                                      <p:to>
                                        <p:strVal val="visible"/>
                                      </p:to>
                                    </p:set>
                                    <p:anim calcmode="lin" valueType="num">
                                      <p:cBhvr additive="base">
                                        <p:cTn id="22" dur="1000"/>
                                        <p:tgtEl>
                                          <p:spTgt spid="23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31">
                                            <p:txEl>
                                              <p:pRg st="4" end="4"/>
                                            </p:txEl>
                                          </p:spTgt>
                                        </p:tgtEl>
                                        <p:attrNameLst>
                                          <p:attrName>style.visibility</p:attrName>
                                        </p:attrNameLst>
                                      </p:cBhvr>
                                      <p:to>
                                        <p:strVal val="visible"/>
                                      </p:to>
                                    </p:set>
                                    <p:anim calcmode="lin" valueType="num">
                                      <p:cBhvr additive="base">
                                        <p:cTn id="27" dur="1000"/>
                                        <p:tgtEl>
                                          <p:spTgt spid="231">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400">
                <a:latin typeface="Arial"/>
                <a:ea typeface="Arial"/>
                <a:cs typeface="Arial"/>
                <a:sym typeface="Arial"/>
              </a:rPr>
              <a:t>Success Story - World View Enterprises </a:t>
            </a:r>
            <a:r>
              <a:rPr lang="en-US" sz="3200">
                <a:latin typeface="Arial"/>
                <a:ea typeface="Arial"/>
                <a:cs typeface="Arial"/>
                <a:sym typeface="Arial"/>
              </a:rPr>
              <a:t> </a:t>
            </a:r>
            <a:endParaRPr sz="3200" b="1" i="0" u="none" strike="noStrike" cap="none">
              <a:solidFill>
                <a:schemeClr val="dk1"/>
              </a:solidFill>
              <a:latin typeface="Arial"/>
              <a:ea typeface="Arial"/>
              <a:cs typeface="Arial"/>
              <a:sym typeface="Arial"/>
            </a:endParaRPr>
          </a:p>
        </p:txBody>
      </p:sp>
      <p:sp>
        <p:nvSpPr>
          <p:cNvPr id="239" name="Google Shape;239;p34"/>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Focused on opening an entirely new economy in the stratosphere with their high-altitude Stratollite vehicle.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Stratollites offer all advantages of high-altitude balloons with the ability to fly a variety of trajectories (from circumnavigating the Earth to persistence over a specific location).</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  </a:t>
            </a:r>
            <a:r>
              <a:rPr lang="en-US"/>
              <a:t>Ensures Stratollites are designed to withstand the rigors of launching into, flying through, and coming back from the stratosphere. </a:t>
            </a:r>
            <a:endParaRPr/>
          </a:p>
        </p:txBody>
      </p:sp>
      <p:sp>
        <p:nvSpPr>
          <p:cNvPr id="240" name="Google Shape;240;p34"/>
          <p:cNvSpPr/>
          <p:nvPr/>
        </p:nvSpPr>
        <p:spPr>
          <a:xfrm>
            <a:off x="5791875" y="1432650"/>
            <a:ext cx="2855400" cy="14778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The ANSYS Startup Program has provided us a trusted and unparalleled simulation tool that enables innovation at the highest of levels.</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Sebastian Padilla</a:t>
            </a:r>
            <a:endParaRPr sz="1200" b="1">
              <a:solidFill>
                <a:srgbClr val="000000"/>
              </a:solidFill>
            </a:endParaRPr>
          </a:p>
          <a:p>
            <a:pPr marL="0" lvl="0" indent="0" algn="r" rtl="0">
              <a:spcBef>
                <a:spcPts val="0"/>
              </a:spcBef>
              <a:spcAft>
                <a:spcPts val="0"/>
              </a:spcAft>
              <a:buNone/>
            </a:pPr>
            <a:r>
              <a:rPr lang="en-US" sz="1200" b="1"/>
              <a:t>Chief Engineer</a:t>
            </a:r>
            <a:endParaRPr sz="1200"/>
          </a:p>
        </p:txBody>
      </p:sp>
      <p:pic>
        <p:nvPicPr>
          <p:cNvPr id="241" name="Google Shape;241;p34"/>
          <p:cNvPicPr preferRelativeResize="0"/>
          <p:nvPr/>
        </p:nvPicPr>
        <p:blipFill rotWithShape="1">
          <a:blip r:embed="rId3">
            <a:alphaModFix/>
          </a:blip>
          <a:srcRect r="36744"/>
          <a:stretch/>
        </p:blipFill>
        <p:spPr>
          <a:xfrm>
            <a:off x="2473312" y="3429425"/>
            <a:ext cx="2789175" cy="1143525"/>
          </a:xfrm>
          <a:prstGeom prst="rect">
            <a:avLst/>
          </a:prstGeom>
          <a:noFill/>
          <a:ln>
            <a:noFill/>
          </a:ln>
        </p:spPr>
      </p:pic>
      <p:pic>
        <p:nvPicPr>
          <p:cNvPr id="242" name="Google Shape;242;p34"/>
          <p:cNvPicPr preferRelativeResize="0"/>
          <p:nvPr/>
        </p:nvPicPr>
        <p:blipFill>
          <a:blip r:embed="rId4">
            <a:alphaModFix/>
          </a:blip>
          <a:stretch>
            <a:fillRect/>
          </a:stretch>
        </p:blipFill>
        <p:spPr>
          <a:xfrm>
            <a:off x="304798" y="3203075"/>
            <a:ext cx="2423075" cy="15100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 calcmode="lin" valueType="num">
                                      <p:cBhvr additive="base">
                                        <p:cTn id="7" dur="1000"/>
                                        <p:tgtEl>
                                          <p:spTgt spid="23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 calcmode="lin" valueType="num">
                                      <p:cBhvr additive="base">
                                        <p:cTn id="12" dur="1000"/>
                                        <p:tgtEl>
                                          <p:spTgt spid="23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 calcmode="lin" valueType="num">
                                      <p:cBhvr additive="base">
                                        <p:cTn id="17" dur="1000"/>
                                        <p:tgtEl>
                                          <p:spTgt spid="23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 calcmode="lin" valueType="num">
                                      <p:cBhvr additive="base">
                                        <p:cTn id="22" dur="1000"/>
                                        <p:tgtEl>
                                          <p:spTgt spid="239">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39">
                                            <p:txEl>
                                              <p:pRg st="4" end="4"/>
                                            </p:txEl>
                                          </p:spTgt>
                                        </p:tgtEl>
                                        <p:attrNameLst>
                                          <p:attrName>style.visibility</p:attrName>
                                        </p:attrNameLst>
                                      </p:cBhvr>
                                      <p:to>
                                        <p:strVal val="visible"/>
                                      </p:to>
                                    </p:set>
                                    <p:anim calcmode="lin" valueType="num">
                                      <p:cBhvr additive="base">
                                        <p:cTn id="27" dur="1000"/>
                                        <p:tgtEl>
                                          <p:spTgt spid="239">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400">
                <a:latin typeface="Arial"/>
                <a:ea typeface="Arial"/>
                <a:cs typeface="Arial"/>
                <a:sym typeface="Arial"/>
              </a:rPr>
              <a:t>Success Story - Sowilo Systems </a:t>
            </a:r>
            <a:r>
              <a:rPr lang="en-US" sz="3200">
                <a:latin typeface="Arial"/>
                <a:ea typeface="Arial"/>
                <a:cs typeface="Arial"/>
                <a:sym typeface="Arial"/>
              </a:rPr>
              <a:t> </a:t>
            </a:r>
            <a:endParaRPr sz="3200" b="1" i="0" u="none" strike="noStrike" cap="none">
              <a:solidFill>
                <a:schemeClr val="dk1"/>
              </a:solidFill>
              <a:latin typeface="Arial"/>
              <a:ea typeface="Arial"/>
              <a:cs typeface="Arial"/>
              <a:sym typeface="Arial"/>
            </a:endParaRPr>
          </a:p>
        </p:txBody>
      </p:sp>
      <p:sp>
        <p:nvSpPr>
          <p:cNvPr id="248" name="Google Shape;248;p35"/>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Passive-MEMS RF Technology.</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Miniaturized high performance filters for next generation communications.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  </a:t>
            </a:r>
            <a:r>
              <a:rPr lang="en-US"/>
              <a:t>Leverages ANSYS HFSS for product design and optimization.</a:t>
            </a:r>
            <a:endParaRPr/>
          </a:p>
        </p:txBody>
      </p:sp>
      <p:sp>
        <p:nvSpPr>
          <p:cNvPr id="249" name="Google Shape;249;p35"/>
          <p:cNvSpPr/>
          <p:nvPr/>
        </p:nvSpPr>
        <p:spPr>
          <a:xfrm>
            <a:off x="5791875" y="1432650"/>
            <a:ext cx="2855400" cy="14757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ANSYS HFSS reduces our design costs by reducing design-change cycles and supports our innovations by precise electromagnetic solving.</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Keqiang Wu</a:t>
            </a:r>
            <a:endParaRPr sz="1200" b="1">
              <a:solidFill>
                <a:srgbClr val="000000"/>
              </a:solidFill>
            </a:endParaRPr>
          </a:p>
          <a:p>
            <a:pPr marL="0" lvl="0" indent="0" algn="r" rtl="0">
              <a:spcBef>
                <a:spcPts val="0"/>
              </a:spcBef>
              <a:spcAft>
                <a:spcPts val="0"/>
              </a:spcAft>
              <a:buNone/>
            </a:pPr>
            <a:r>
              <a:rPr lang="en-US" sz="1200" b="1"/>
              <a:t>RF Engineer</a:t>
            </a:r>
            <a:endParaRPr sz="1200"/>
          </a:p>
        </p:txBody>
      </p:sp>
      <p:pic>
        <p:nvPicPr>
          <p:cNvPr id="250" name="Google Shape;250;p35"/>
          <p:cNvPicPr preferRelativeResize="0"/>
          <p:nvPr/>
        </p:nvPicPr>
        <p:blipFill>
          <a:blip r:embed="rId3">
            <a:alphaModFix/>
          </a:blip>
          <a:stretch>
            <a:fillRect/>
          </a:stretch>
        </p:blipFill>
        <p:spPr>
          <a:xfrm>
            <a:off x="1419125" y="2908345"/>
            <a:ext cx="3353200" cy="13479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 calcmode="lin" valueType="num">
                                      <p:cBhvr additive="base">
                                        <p:cTn id="7" dur="1000"/>
                                        <p:tgtEl>
                                          <p:spTgt spid="24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8">
                                            <p:txEl>
                                              <p:pRg st="1" end="1"/>
                                            </p:txEl>
                                          </p:spTgt>
                                        </p:tgtEl>
                                        <p:attrNameLst>
                                          <p:attrName>style.visibility</p:attrName>
                                        </p:attrNameLst>
                                      </p:cBhvr>
                                      <p:to>
                                        <p:strVal val="visible"/>
                                      </p:to>
                                    </p:set>
                                    <p:anim calcmode="lin" valueType="num">
                                      <p:cBhvr additive="base">
                                        <p:cTn id="12" dur="1000"/>
                                        <p:tgtEl>
                                          <p:spTgt spid="24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8">
                                            <p:txEl>
                                              <p:pRg st="2" end="2"/>
                                            </p:txEl>
                                          </p:spTgt>
                                        </p:tgtEl>
                                        <p:attrNameLst>
                                          <p:attrName>style.visibility</p:attrName>
                                        </p:attrNameLst>
                                      </p:cBhvr>
                                      <p:to>
                                        <p:strVal val="visible"/>
                                      </p:to>
                                    </p:set>
                                    <p:anim calcmode="lin" valueType="num">
                                      <p:cBhvr additive="base">
                                        <p:cTn id="17" dur="1000"/>
                                        <p:tgtEl>
                                          <p:spTgt spid="24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48">
                                            <p:txEl>
                                              <p:pRg st="3" end="3"/>
                                            </p:txEl>
                                          </p:spTgt>
                                        </p:tgtEl>
                                        <p:attrNameLst>
                                          <p:attrName>style.visibility</p:attrName>
                                        </p:attrNameLst>
                                      </p:cBhvr>
                                      <p:to>
                                        <p:strVal val="visible"/>
                                      </p:to>
                                    </p:set>
                                    <p:anim calcmode="lin" valueType="num">
                                      <p:cBhvr additive="base">
                                        <p:cTn id="22" dur="1000"/>
                                        <p:tgtEl>
                                          <p:spTgt spid="24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8">
                                            <p:txEl>
                                              <p:pRg st="4" end="4"/>
                                            </p:txEl>
                                          </p:spTgt>
                                        </p:tgtEl>
                                        <p:attrNameLst>
                                          <p:attrName>style.visibility</p:attrName>
                                        </p:attrNameLst>
                                      </p:cBhvr>
                                      <p:to>
                                        <p:strVal val="visible"/>
                                      </p:to>
                                    </p:set>
                                    <p:anim calcmode="lin" valueType="num">
                                      <p:cBhvr additive="base">
                                        <p:cTn id="27" dur="1000"/>
                                        <p:tgtEl>
                                          <p:spTgt spid="248">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3290875" y="1052063"/>
            <a:ext cx="2562225" cy="1704975"/>
          </a:xfrm>
          <a:prstGeom prst="rect">
            <a:avLst/>
          </a:prstGeom>
          <a:noFill/>
          <a:ln>
            <a:noFill/>
          </a:ln>
        </p:spPr>
      </p:pic>
      <p:sp>
        <p:nvSpPr>
          <p:cNvPr id="108" name="Google Shape;108;p18"/>
          <p:cNvSpPr txBox="1"/>
          <p:nvPr/>
        </p:nvSpPr>
        <p:spPr>
          <a:xfrm>
            <a:off x="2822725" y="1829050"/>
            <a:ext cx="1767600" cy="65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400" b="1"/>
              <a:t>Success </a:t>
            </a:r>
            <a:endParaRPr sz="2400" b="1"/>
          </a:p>
          <a:p>
            <a:pPr marL="0" lvl="0" indent="0" algn="r" rtl="0">
              <a:spcBef>
                <a:spcPts val="0"/>
              </a:spcBef>
              <a:spcAft>
                <a:spcPts val="0"/>
              </a:spcAft>
              <a:buNone/>
            </a:pPr>
            <a:r>
              <a:rPr lang="en-US" sz="2400" b="1"/>
              <a:t>Stories</a:t>
            </a:r>
            <a:endParaRPr sz="24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400">
                <a:latin typeface="Arial"/>
                <a:ea typeface="Arial"/>
                <a:cs typeface="Arial"/>
                <a:sym typeface="Arial"/>
              </a:rPr>
              <a:t>Success Story - Velox Motorsports </a:t>
            </a:r>
            <a:r>
              <a:rPr lang="en-US" sz="3200">
                <a:latin typeface="Arial"/>
                <a:ea typeface="Arial"/>
                <a:cs typeface="Arial"/>
                <a:sym typeface="Arial"/>
              </a:rPr>
              <a:t> </a:t>
            </a:r>
            <a:endParaRPr sz="3200" b="1" i="0" u="none" strike="noStrike" cap="none">
              <a:solidFill>
                <a:schemeClr val="dk1"/>
              </a:solidFill>
              <a:latin typeface="Arial"/>
              <a:ea typeface="Arial"/>
              <a:cs typeface="Arial"/>
              <a:sym typeface="Arial"/>
            </a:endParaRPr>
          </a:p>
        </p:txBody>
      </p:sp>
      <p:sp>
        <p:nvSpPr>
          <p:cNvPr id="256" name="Google Shape;256;p36"/>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Revolutionizing the automotive components available to the aftermarket industry.</a:t>
            </a:r>
            <a:r>
              <a:rPr lang="en-US" b="1">
                <a:solidFill>
                  <a:srgbClr val="0000FF"/>
                </a:solidFill>
              </a:rPr>
              <a:t> </a:t>
            </a:r>
            <a:r>
              <a:rPr lang="en-US"/>
              <a:t>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Their extensive knowledge of the aftermarket industry and past experience in IndyCar, NASCAR, and WEC coupled with their use of ANSYS has allowed them to produce parts that outperform their factory counterparts.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  </a:t>
            </a:r>
            <a:r>
              <a:rPr lang="en-US"/>
              <a:t>ANSYS has proven to be far superior to their previous simulation provider allowing them to speed up capabilities and improve overall accuracy.</a:t>
            </a:r>
            <a:endParaRPr/>
          </a:p>
        </p:txBody>
      </p:sp>
      <p:sp>
        <p:nvSpPr>
          <p:cNvPr id="257" name="Google Shape;257;p36"/>
          <p:cNvSpPr/>
          <p:nvPr/>
        </p:nvSpPr>
        <p:spPr>
          <a:xfrm>
            <a:off x="5742150" y="930900"/>
            <a:ext cx="3024900" cy="26070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a:t>
            </a:r>
            <a:r>
              <a:rPr lang="en-US" sz="1200" b="1" i="1"/>
              <a:t>We use Computational Fluid Dynamics (CFD) for both internal and external flow analysis along with Finite Element Analysis (FEA) for structural components.  We are now able to mesh more complex geometry with better end quality, in about half the time, giving us more confidence in our analysis and substantially improving our time to market.</a:t>
            </a:r>
            <a:r>
              <a:rPr lang="en-US" sz="1200" b="1" i="1">
                <a:solidFill>
                  <a:srgbClr val="000000"/>
                </a:solidFill>
              </a:rPr>
              <a:t>”</a:t>
            </a:r>
            <a:endParaRPr sz="1200" b="1">
              <a:solidFill>
                <a:srgbClr val="000000"/>
              </a:solidFill>
            </a:endParaRPr>
          </a:p>
          <a:p>
            <a:pPr marL="0" lvl="0" indent="0" algn="r" rtl="0">
              <a:spcBef>
                <a:spcPts val="0"/>
              </a:spcBef>
              <a:spcAft>
                <a:spcPts val="0"/>
              </a:spcAft>
              <a:buNone/>
            </a:pPr>
            <a:r>
              <a:rPr lang="en-US" sz="1200" b="1">
                <a:solidFill>
                  <a:srgbClr val="000000"/>
                </a:solidFill>
              </a:rPr>
              <a:t>-</a:t>
            </a:r>
            <a:r>
              <a:rPr lang="en-US" sz="1200" b="1"/>
              <a:t>Eric Hazen</a:t>
            </a:r>
            <a:endParaRPr sz="1200" b="1">
              <a:solidFill>
                <a:srgbClr val="000000"/>
              </a:solidFill>
            </a:endParaRPr>
          </a:p>
          <a:p>
            <a:pPr marL="0" lvl="0" indent="0" algn="r" rtl="0">
              <a:spcBef>
                <a:spcPts val="0"/>
              </a:spcBef>
              <a:spcAft>
                <a:spcPts val="0"/>
              </a:spcAft>
              <a:buNone/>
            </a:pPr>
            <a:r>
              <a:rPr lang="en-US" sz="1200" b="1"/>
              <a:t>CO-Owner</a:t>
            </a:r>
            <a:endParaRPr sz="1200"/>
          </a:p>
        </p:txBody>
      </p:sp>
      <p:pic>
        <p:nvPicPr>
          <p:cNvPr id="258" name="Google Shape;258;p36"/>
          <p:cNvPicPr preferRelativeResize="0"/>
          <p:nvPr/>
        </p:nvPicPr>
        <p:blipFill>
          <a:blip r:embed="rId3">
            <a:alphaModFix/>
          </a:blip>
          <a:stretch>
            <a:fillRect/>
          </a:stretch>
        </p:blipFill>
        <p:spPr>
          <a:xfrm>
            <a:off x="123750" y="3219375"/>
            <a:ext cx="5618402" cy="13762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 calcmode="lin" valueType="num">
                                      <p:cBhvr additive="base">
                                        <p:cTn id="7" dur="1000"/>
                                        <p:tgtEl>
                                          <p:spTgt spid="25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6">
                                            <p:txEl>
                                              <p:pRg st="1" end="1"/>
                                            </p:txEl>
                                          </p:spTgt>
                                        </p:tgtEl>
                                        <p:attrNameLst>
                                          <p:attrName>style.visibility</p:attrName>
                                        </p:attrNameLst>
                                      </p:cBhvr>
                                      <p:to>
                                        <p:strVal val="visible"/>
                                      </p:to>
                                    </p:set>
                                    <p:anim calcmode="lin" valueType="num">
                                      <p:cBhvr additive="base">
                                        <p:cTn id="12" dur="1000"/>
                                        <p:tgtEl>
                                          <p:spTgt spid="25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56">
                                            <p:txEl>
                                              <p:pRg st="2" end="2"/>
                                            </p:txEl>
                                          </p:spTgt>
                                        </p:tgtEl>
                                        <p:attrNameLst>
                                          <p:attrName>style.visibility</p:attrName>
                                        </p:attrNameLst>
                                      </p:cBhvr>
                                      <p:to>
                                        <p:strVal val="visible"/>
                                      </p:to>
                                    </p:set>
                                    <p:anim calcmode="lin" valueType="num">
                                      <p:cBhvr additive="base">
                                        <p:cTn id="17" dur="1000"/>
                                        <p:tgtEl>
                                          <p:spTgt spid="25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6">
                                            <p:txEl>
                                              <p:pRg st="3" end="3"/>
                                            </p:txEl>
                                          </p:spTgt>
                                        </p:tgtEl>
                                        <p:attrNameLst>
                                          <p:attrName>style.visibility</p:attrName>
                                        </p:attrNameLst>
                                      </p:cBhvr>
                                      <p:to>
                                        <p:strVal val="visible"/>
                                      </p:to>
                                    </p:set>
                                    <p:anim calcmode="lin" valueType="num">
                                      <p:cBhvr additive="base">
                                        <p:cTn id="22" dur="1000"/>
                                        <p:tgtEl>
                                          <p:spTgt spid="25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6">
                                            <p:txEl>
                                              <p:pRg st="4" end="4"/>
                                            </p:txEl>
                                          </p:spTgt>
                                        </p:tgtEl>
                                        <p:attrNameLst>
                                          <p:attrName>style.visibility</p:attrName>
                                        </p:attrNameLst>
                                      </p:cBhvr>
                                      <p:to>
                                        <p:strVal val="visible"/>
                                      </p:to>
                                    </p:set>
                                    <p:anim calcmode="lin" valueType="num">
                                      <p:cBhvr additive="base">
                                        <p:cTn id="27" dur="1000"/>
                                        <p:tgtEl>
                                          <p:spTgt spid="256">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290650" y="264550"/>
            <a:ext cx="4644900" cy="445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400">
                <a:latin typeface="Arial"/>
                <a:ea typeface="Arial"/>
                <a:cs typeface="Arial"/>
                <a:sym typeface="Arial"/>
              </a:rPr>
              <a:t>Success Story - Current Ways </a:t>
            </a:r>
            <a:r>
              <a:rPr lang="en-US" sz="3200">
                <a:latin typeface="Arial"/>
                <a:ea typeface="Arial"/>
                <a:cs typeface="Arial"/>
                <a:sym typeface="Arial"/>
              </a:rPr>
              <a:t> </a:t>
            </a:r>
            <a:endParaRPr sz="3200" b="1" i="0" u="none" strike="noStrike" cap="none">
              <a:solidFill>
                <a:schemeClr val="dk1"/>
              </a:solidFill>
              <a:latin typeface="Arial"/>
              <a:ea typeface="Arial"/>
              <a:cs typeface="Arial"/>
              <a:sym typeface="Arial"/>
            </a:endParaRPr>
          </a:p>
        </p:txBody>
      </p:sp>
      <p:sp>
        <p:nvSpPr>
          <p:cNvPr id="264" name="Google Shape;264;p37"/>
          <p:cNvSpPr txBox="1"/>
          <p:nvPr/>
        </p:nvSpPr>
        <p:spPr>
          <a:xfrm>
            <a:off x="254100" y="831500"/>
            <a:ext cx="4644900" cy="25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 A leading global electric vehicle charging solution provider. Focuses on reducing environmental pollution and creating a greener world through our dedication to customer-centric innovation.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a:t>
            </a:r>
            <a:r>
              <a:rPr lang="en-US" b="1">
                <a:solidFill>
                  <a:srgbClr val="0000FF"/>
                </a:solidFill>
              </a:rPr>
              <a:t> </a:t>
            </a:r>
            <a:r>
              <a:rPr lang="en-US"/>
              <a:t> Developing electric vehicle charging solutions and electrical energy storage solutions.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  </a:t>
            </a:r>
            <a:r>
              <a:rPr lang="en-US"/>
              <a:t>Thermal (ANSYS IcePak) and electromagnetic (ANSYS Maxwell) simulations of transformer components with impactful results. </a:t>
            </a:r>
            <a:endParaRPr/>
          </a:p>
        </p:txBody>
      </p:sp>
      <p:sp>
        <p:nvSpPr>
          <p:cNvPr id="265" name="Google Shape;265;p37"/>
          <p:cNvSpPr/>
          <p:nvPr/>
        </p:nvSpPr>
        <p:spPr>
          <a:xfrm>
            <a:off x="5149550" y="304900"/>
            <a:ext cx="3768300" cy="38208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100" b="1" i="1"/>
              <a:t>“The ANSYS IcePak simulation showed a temperature profile that not only matched, in general terms, but showed us the hot-spots on the ferrite cores of our transformers and inductors to within 1 degree Celsius of a FLIR image of the actual working product. </a:t>
            </a:r>
            <a:endParaRPr sz="1100" b="1" i="1"/>
          </a:p>
          <a:p>
            <a:pPr marL="0" lvl="0" indent="0" algn="l" rtl="0">
              <a:spcBef>
                <a:spcPts val="0"/>
              </a:spcBef>
              <a:spcAft>
                <a:spcPts val="0"/>
              </a:spcAft>
              <a:buClr>
                <a:srgbClr val="000000"/>
              </a:buClr>
              <a:buSzPts val="1100"/>
              <a:buFont typeface="Arial"/>
              <a:buNone/>
            </a:pPr>
            <a:endParaRPr sz="600" b="1" i="1"/>
          </a:p>
          <a:p>
            <a:pPr marL="0" lvl="0" indent="0" algn="l" rtl="0">
              <a:spcBef>
                <a:spcPts val="0"/>
              </a:spcBef>
              <a:spcAft>
                <a:spcPts val="0"/>
              </a:spcAft>
              <a:buClr>
                <a:srgbClr val="000000"/>
              </a:buClr>
              <a:buSzPts val="1100"/>
              <a:buFont typeface="Arial"/>
              <a:buNone/>
            </a:pPr>
            <a:r>
              <a:rPr lang="en-US" sz="1100" b="1" i="1"/>
              <a:t>The value of that kind of precision simulation just can’t be understated. We are now working with ANSYS Maxwell to show us what additional Eddy Current losses we will incur by placing metal heatsink brackets over the cores to better couple the cores thermally to our cold-plate. </a:t>
            </a:r>
            <a:endParaRPr sz="1100" b="1" i="1"/>
          </a:p>
          <a:p>
            <a:pPr marL="0" lvl="0" indent="0" algn="l" rtl="0">
              <a:spcBef>
                <a:spcPts val="0"/>
              </a:spcBef>
              <a:spcAft>
                <a:spcPts val="0"/>
              </a:spcAft>
              <a:buClr>
                <a:srgbClr val="000000"/>
              </a:buClr>
              <a:buSzPts val="1100"/>
              <a:buFont typeface="Arial"/>
              <a:buNone/>
            </a:pPr>
            <a:endParaRPr sz="600" b="1" i="1"/>
          </a:p>
          <a:p>
            <a:pPr marL="0" lvl="0" indent="0" algn="l" rtl="0">
              <a:spcBef>
                <a:spcPts val="0"/>
              </a:spcBef>
              <a:spcAft>
                <a:spcPts val="0"/>
              </a:spcAft>
              <a:buClr>
                <a:srgbClr val="000000"/>
              </a:buClr>
              <a:buSzPts val="1100"/>
              <a:buFont typeface="Arial"/>
              <a:buNone/>
            </a:pPr>
            <a:r>
              <a:rPr lang="en-US" sz="1100" b="1" i="1"/>
              <a:t>The simulations are so robust that we should be able to determine the trade-off between additional Eddy Current losses caused by the metal heatsink brackets around the ferrite cores and the reduction in Rtheta they might provide.”</a:t>
            </a:r>
            <a:endParaRPr sz="1100" b="1">
              <a:solidFill>
                <a:srgbClr val="000000"/>
              </a:solidFill>
            </a:endParaRPr>
          </a:p>
          <a:p>
            <a:pPr marL="0" lvl="0" indent="0" algn="ctr" rtl="0">
              <a:spcBef>
                <a:spcPts val="0"/>
              </a:spcBef>
              <a:spcAft>
                <a:spcPts val="0"/>
              </a:spcAft>
              <a:buNone/>
            </a:pPr>
            <a:r>
              <a:rPr lang="en-US" sz="1100" b="1"/>
              <a:t> 				</a:t>
            </a:r>
            <a:endParaRPr sz="600" b="1"/>
          </a:p>
          <a:p>
            <a:pPr marL="1371600" lvl="0" indent="457200" algn="ctr" rtl="0">
              <a:spcBef>
                <a:spcPts val="0"/>
              </a:spcBef>
              <a:spcAft>
                <a:spcPts val="0"/>
              </a:spcAft>
              <a:buNone/>
            </a:pPr>
            <a:r>
              <a:rPr lang="en-US" sz="1100" b="1">
                <a:solidFill>
                  <a:srgbClr val="000000"/>
                </a:solidFill>
              </a:rPr>
              <a:t>-Current </a:t>
            </a:r>
            <a:r>
              <a:rPr lang="en-US" sz="1100" b="1"/>
              <a:t>W</a:t>
            </a:r>
            <a:r>
              <a:rPr lang="en-US" sz="1100" b="1">
                <a:solidFill>
                  <a:srgbClr val="000000"/>
                </a:solidFill>
              </a:rPr>
              <a:t>ays</a:t>
            </a:r>
            <a:endParaRPr sz="1100"/>
          </a:p>
        </p:txBody>
      </p:sp>
      <p:pic>
        <p:nvPicPr>
          <p:cNvPr id="266" name="Google Shape;266;p37"/>
          <p:cNvPicPr preferRelativeResize="0"/>
          <p:nvPr/>
        </p:nvPicPr>
        <p:blipFill>
          <a:blip r:embed="rId3">
            <a:alphaModFix/>
          </a:blip>
          <a:stretch>
            <a:fillRect/>
          </a:stretch>
        </p:blipFill>
        <p:spPr>
          <a:xfrm>
            <a:off x="1040975" y="3124650"/>
            <a:ext cx="3144250" cy="15822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 calcmode="lin" valueType="num">
                                      <p:cBhvr additive="base">
                                        <p:cTn id="7" dur="1000"/>
                                        <p:tgtEl>
                                          <p:spTgt spid="26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 calcmode="lin" valueType="num">
                                      <p:cBhvr additive="base">
                                        <p:cTn id="12" dur="1000"/>
                                        <p:tgtEl>
                                          <p:spTgt spid="26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 calcmode="lin" valueType="num">
                                      <p:cBhvr additive="base">
                                        <p:cTn id="17" dur="1000"/>
                                        <p:tgtEl>
                                          <p:spTgt spid="26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 calcmode="lin" valueType="num">
                                      <p:cBhvr additive="base">
                                        <p:cTn id="22" dur="1000"/>
                                        <p:tgtEl>
                                          <p:spTgt spid="26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 calcmode="lin" valueType="num">
                                      <p:cBhvr additive="base">
                                        <p:cTn id="27" dur="1000"/>
                                        <p:tgtEl>
                                          <p:spTgt spid="26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0"/>
          <p:cNvPicPr preferRelativeResize="0"/>
          <p:nvPr/>
        </p:nvPicPr>
        <p:blipFill>
          <a:blip r:embed="rId3">
            <a:alphaModFix/>
          </a:blip>
          <a:stretch>
            <a:fillRect/>
          </a:stretch>
        </p:blipFill>
        <p:spPr>
          <a:xfrm>
            <a:off x="2460100" y="1366250"/>
            <a:ext cx="4351375" cy="2175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Park &amp; Diamond </a:t>
            </a:r>
            <a:endParaRPr sz="2800" b="1" i="0" u="none" strike="noStrike" cap="none">
              <a:solidFill>
                <a:schemeClr val="dk1"/>
              </a:solidFill>
              <a:latin typeface="Arial"/>
              <a:ea typeface="Arial"/>
              <a:cs typeface="Arial"/>
              <a:sym typeface="Arial"/>
            </a:endParaRPr>
          </a:p>
        </p:txBody>
      </p:sp>
      <p:sp>
        <p:nvSpPr>
          <p:cNvPr id="114" name="Google Shape;114;p19"/>
          <p:cNvSpPr/>
          <p:nvPr/>
        </p:nvSpPr>
        <p:spPr>
          <a:xfrm>
            <a:off x="5682650" y="855075"/>
            <a:ext cx="3341400" cy="32508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US" sz="1200" b="1">
                <a:solidFill>
                  <a:schemeClr val="dk1"/>
                </a:solidFill>
              </a:rPr>
              <a:t>“ANSYS enabled us to design cutting-edge composite-materials under highly non-linear and complex multi-scale modeling and to design testing systems to validate our products. ANSYS software is a well-built, intuitive and powerful machine that makes me want to come into work every morning. I feel like we have such power at our fingertips without the several hours or days of debugging I’m used to with FEA - ANSYS is truly a pleasure to venture with.”</a:t>
            </a:r>
            <a:endParaRPr sz="1200" b="1">
              <a:solidFill>
                <a:schemeClr val="dk1"/>
              </a:solidFill>
            </a:endParaRPr>
          </a:p>
          <a:p>
            <a:pPr marL="0" lvl="0" indent="0" algn="r" rtl="0">
              <a:spcBef>
                <a:spcPts val="0"/>
              </a:spcBef>
              <a:spcAft>
                <a:spcPts val="0"/>
              </a:spcAft>
              <a:buNone/>
            </a:pPr>
            <a:r>
              <a:rPr lang="en-US" sz="1200" b="1">
                <a:solidFill>
                  <a:schemeClr val="dk1"/>
                </a:solidFill>
              </a:rPr>
              <a:t>	-Zakery Koster</a:t>
            </a:r>
            <a:endParaRPr sz="1200" b="1">
              <a:solidFill>
                <a:schemeClr val="dk1"/>
              </a:solidFill>
            </a:endParaRPr>
          </a:p>
          <a:p>
            <a:pPr marL="0" lvl="0" indent="0" algn="r" rtl="0">
              <a:spcBef>
                <a:spcPts val="0"/>
              </a:spcBef>
              <a:spcAft>
                <a:spcPts val="0"/>
              </a:spcAft>
              <a:buNone/>
            </a:pPr>
            <a:r>
              <a:rPr lang="en-US" sz="1200" b="1">
                <a:solidFill>
                  <a:schemeClr val="dk1"/>
                </a:solidFill>
              </a:rPr>
              <a:t>Director of Engineering</a:t>
            </a:r>
            <a:endParaRPr sz="1200" b="1">
              <a:solidFill>
                <a:schemeClr val="dk1"/>
              </a:solidFill>
            </a:endParaRPr>
          </a:p>
          <a:p>
            <a:pPr marL="914400" lvl="0" indent="457200" algn="l" rtl="0">
              <a:spcBef>
                <a:spcPts val="0"/>
              </a:spcBef>
              <a:spcAft>
                <a:spcPts val="0"/>
              </a:spcAft>
              <a:buNone/>
            </a:pPr>
            <a:r>
              <a:rPr lang="en-US" sz="950">
                <a:solidFill>
                  <a:srgbClr val="222222"/>
                </a:solidFill>
                <a:highlight>
                  <a:srgbClr val="FFFFFF"/>
                </a:highlight>
              </a:rPr>
              <a:t> </a:t>
            </a:r>
            <a:endParaRPr sz="95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950">
              <a:solidFill>
                <a:srgbClr val="222222"/>
              </a:solidFill>
              <a:highlight>
                <a:srgbClr val="FFFFFF"/>
              </a:highlight>
            </a:endParaRPr>
          </a:p>
          <a:p>
            <a:pPr marL="0" lvl="0" indent="0" algn="l" rtl="0">
              <a:spcBef>
                <a:spcPts val="0"/>
              </a:spcBef>
              <a:spcAft>
                <a:spcPts val="0"/>
              </a:spcAft>
              <a:buNone/>
            </a:pPr>
            <a:endParaRPr sz="950">
              <a:solidFill>
                <a:srgbClr val="222222"/>
              </a:solidFill>
              <a:highlight>
                <a:srgbClr val="FFFFFF"/>
              </a:highlight>
            </a:endParaRPr>
          </a:p>
          <a:p>
            <a:pPr marL="0" lvl="0" indent="0" algn="l" rtl="0">
              <a:spcBef>
                <a:spcPts val="0"/>
              </a:spcBef>
              <a:spcAft>
                <a:spcPts val="0"/>
              </a:spcAft>
              <a:buNone/>
            </a:pPr>
            <a:endParaRPr sz="1200" b="1">
              <a:solidFill>
                <a:schemeClr val="dk1"/>
              </a:solidFill>
            </a:endParaRPr>
          </a:p>
        </p:txBody>
      </p:sp>
      <p:sp>
        <p:nvSpPr>
          <p:cNvPr id="115" name="Google Shape;115;p19"/>
          <p:cNvSpPr txBox="1"/>
          <p:nvPr/>
        </p:nvSpPr>
        <p:spPr>
          <a:xfrm>
            <a:off x="193850" y="720950"/>
            <a:ext cx="5488800" cy="18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solidFill>
                  <a:schemeClr val="dk1"/>
                </a:solidFill>
              </a:rPr>
              <a:t> Helmet industry.</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PRODUCT: </a:t>
            </a:r>
            <a:r>
              <a:rPr lang="en-US">
                <a:solidFill>
                  <a:schemeClr val="dk1"/>
                </a:solidFill>
              </a:rPr>
              <a:t> </a:t>
            </a:r>
            <a:r>
              <a:rPr lang="en-US" sz="950">
                <a:solidFill>
                  <a:srgbClr val="222222"/>
                </a:solidFill>
                <a:highlight>
                  <a:srgbClr val="FFFFFF"/>
                </a:highlight>
              </a:rPr>
              <a:t> </a:t>
            </a:r>
            <a:r>
              <a:rPr lang="en-US">
                <a:solidFill>
                  <a:srgbClr val="222222"/>
                </a:solidFill>
                <a:highlight>
                  <a:srgbClr val="FFFFFF"/>
                </a:highlight>
              </a:rPr>
              <a:t>Cycling and skiing &amp; snowboarding helmets.</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SIMULATION:</a:t>
            </a:r>
            <a:r>
              <a:rPr lang="en-US">
                <a:solidFill>
                  <a:schemeClr val="accent3"/>
                </a:solidFill>
              </a:rPr>
              <a:t> </a:t>
            </a:r>
            <a:r>
              <a:rPr lang="en-US">
                <a:solidFill>
                  <a:schemeClr val="dk1"/>
                </a:solidFill>
              </a:rPr>
              <a:t> Used to design helmets as thin as a baseball cap and just as protective as traditional safety gear. Helmets can be collapsed, folded, rolled, and stuffed in a water bottle or pocket. Simulation is used for both product design and testing.</a:t>
            </a:r>
            <a:endParaRPr>
              <a:solidFill>
                <a:schemeClr val="dk1"/>
              </a:solidFill>
            </a:endParaRPr>
          </a:p>
          <a:p>
            <a:pPr marL="0" lvl="0" indent="0" algn="l" rtl="0">
              <a:spcBef>
                <a:spcPts val="0"/>
              </a:spcBef>
              <a:spcAft>
                <a:spcPts val="0"/>
              </a:spcAft>
              <a:buNone/>
            </a:pPr>
            <a:endParaRPr/>
          </a:p>
        </p:txBody>
      </p:sp>
      <p:pic>
        <p:nvPicPr>
          <p:cNvPr id="116" name="Google Shape;116;p19"/>
          <p:cNvPicPr preferRelativeResize="0"/>
          <p:nvPr/>
        </p:nvPicPr>
        <p:blipFill>
          <a:blip r:embed="rId3">
            <a:alphaModFix/>
          </a:blip>
          <a:stretch>
            <a:fillRect/>
          </a:stretch>
        </p:blipFill>
        <p:spPr>
          <a:xfrm>
            <a:off x="602800" y="2680100"/>
            <a:ext cx="1682300" cy="1744754"/>
          </a:xfrm>
          <a:prstGeom prst="rect">
            <a:avLst/>
          </a:prstGeom>
          <a:noFill/>
          <a:ln>
            <a:noFill/>
          </a:ln>
        </p:spPr>
      </p:pic>
      <p:pic>
        <p:nvPicPr>
          <p:cNvPr id="117" name="Google Shape;117;p19"/>
          <p:cNvPicPr preferRelativeResize="0"/>
          <p:nvPr/>
        </p:nvPicPr>
        <p:blipFill>
          <a:blip r:embed="rId4">
            <a:alphaModFix/>
          </a:blip>
          <a:stretch>
            <a:fillRect/>
          </a:stretch>
        </p:blipFill>
        <p:spPr>
          <a:xfrm>
            <a:off x="2530526" y="2680100"/>
            <a:ext cx="1682300" cy="1744750"/>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DRONAMICS </a:t>
            </a:r>
            <a:endParaRPr sz="2800" b="1" i="0" u="none" strike="noStrike" cap="none">
              <a:solidFill>
                <a:schemeClr val="dk1"/>
              </a:solidFill>
              <a:latin typeface="Arial"/>
              <a:ea typeface="Arial"/>
              <a:cs typeface="Arial"/>
              <a:sym typeface="Arial"/>
            </a:endParaRPr>
          </a:p>
        </p:txBody>
      </p:sp>
      <p:sp>
        <p:nvSpPr>
          <p:cNvPr id="123" name="Google Shape;123;p20"/>
          <p:cNvSpPr/>
          <p:nvPr/>
        </p:nvSpPr>
        <p:spPr>
          <a:xfrm>
            <a:off x="5682650" y="855075"/>
            <a:ext cx="3264600" cy="31335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US" sz="1200" b="1">
                <a:solidFill>
                  <a:schemeClr val="dk1"/>
                </a:solidFill>
              </a:rPr>
              <a:t>“Since we became part of the ANSYS Startup Program, we managed to drastically reduce the design time and costs for our aerodynamic and structural components by using the ANSYS Fluids and ANSYS Structural tools...Our design time has been reduced by almost a half, when compared to traditional design methodologies involving prototyping and real-life tests and development costs have been reduced by an even larger margin.”</a:t>
            </a:r>
            <a:endParaRPr sz="1200" b="1">
              <a:solidFill>
                <a:schemeClr val="dk1"/>
              </a:solidFill>
            </a:endParaRPr>
          </a:p>
          <a:p>
            <a:pPr marL="0" lvl="0" indent="0" algn="r" rtl="0">
              <a:spcBef>
                <a:spcPts val="0"/>
              </a:spcBef>
              <a:spcAft>
                <a:spcPts val="0"/>
              </a:spcAft>
              <a:buNone/>
            </a:pPr>
            <a:r>
              <a:rPr lang="en-US" sz="1200" b="1">
                <a:solidFill>
                  <a:schemeClr val="dk1"/>
                </a:solidFill>
              </a:rPr>
              <a:t>	-Martin Zahariev BEng, MSc</a:t>
            </a:r>
            <a:endParaRPr sz="1200" b="1">
              <a:solidFill>
                <a:schemeClr val="dk1"/>
              </a:solidFill>
            </a:endParaRPr>
          </a:p>
          <a:p>
            <a:pPr marL="0" lvl="0" indent="0" algn="r" rtl="0">
              <a:spcBef>
                <a:spcPts val="0"/>
              </a:spcBef>
              <a:spcAft>
                <a:spcPts val="0"/>
              </a:spcAft>
              <a:buNone/>
            </a:pPr>
            <a:r>
              <a:rPr lang="en-US" sz="1200" b="1">
                <a:solidFill>
                  <a:schemeClr val="dk1"/>
                </a:solidFill>
              </a:rPr>
              <a:t>Lead Aerodynamics Engineer</a:t>
            </a:r>
            <a:endParaRPr sz="1200" b="1">
              <a:solidFill>
                <a:schemeClr val="dk1"/>
              </a:solidFill>
            </a:endParaRPr>
          </a:p>
          <a:p>
            <a:pPr marL="914400" lvl="0" indent="457200" algn="l" rtl="0">
              <a:spcBef>
                <a:spcPts val="0"/>
              </a:spcBef>
              <a:spcAft>
                <a:spcPts val="0"/>
              </a:spcAft>
              <a:buNone/>
            </a:pPr>
            <a:r>
              <a:rPr lang="en-US" sz="950">
                <a:solidFill>
                  <a:srgbClr val="222222"/>
                </a:solidFill>
                <a:highlight>
                  <a:srgbClr val="FFFFFF"/>
                </a:highlight>
              </a:rPr>
              <a:t> </a:t>
            </a:r>
            <a:endParaRPr sz="95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950">
              <a:solidFill>
                <a:srgbClr val="222222"/>
              </a:solidFill>
              <a:highlight>
                <a:srgbClr val="FFFFFF"/>
              </a:highlight>
            </a:endParaRPr>
          </a:p>
          <a:p>
            <a:pPr marL="0" lvl="0" indent="0" algn="l" rtl="0">
              <a:spcBef>
                <a:spcPts val="0"/>
              </a:spcBef>
              <a:spcAft>
                <a:spcPts val="0"/>
              </a:spcAft>
              <a:buNone/>
            </a:pPr>
            <a:endParaRPr sz="950">
              <a:solidFill>
                <a:srgbClr val="222222"/>
              </a:solidFill>
              <a:highlight>
                <a:srgbClr val="FFFFFF"/>
              </a:highlight>
            </a:endParaRPr>
          </a:p>
          <a:p>
            <a:pPr marL="0" lvl="0" indent="0" algn="l" rtl="0">
              <a:spcBef>
                <a:spcPts val="0"/>
              </a:spcBef>
              <a:spcAft>
                <a:spcPts val="0"/>
              </a:spcAft>
              <a:buNone/>
            </a:pPr>
            <a:endParaRPr sz="1200" b="1">
              <a:solidFill>
                <a:schemeClr val="dk1"/>
              </a:solidFill>
            </a:endParaRPr>
          </a:p>
        </p:txBody>
      </p:sp>
      <p:pic>
        <p:nvPicPr>
          <p:cNvPr id="124" name="Google Shape;124;p20"/>
          <p:cNvPicPr preferRelativeResize="0"/>
          <p:nvPr/>
        </p:nvPicPr>
        <p:blipFill rotWithShape="1">
          <a:blip r:embed="rId3">
            <a:alphaModFix/>
          </a:blip>
          <a:srcRect t="25406"/>
          <a:stretch/>
        </p:blipFill>
        <p:spPr>
          <a:xfrm>
            <a:off x="193850" y="3132327"/>
            <a:ext cx="5305151" cy="1372150"/>
          </a:xfrm>
          <a:prstGeom prst="rect">
            <a:avLst/>
          </a:prstGeom>
          <a:noFill/>
          <a:ln>
            <a:noFill/>
          </a:ln>
        </p:spPr>
      </p:pic>
      <p:sp>
        <p:nvSpPr>
          <p:cNvPr id="125" name="Google Shape;125;p20"/>
          <p:cNvSpPr txBox="1"/>
          <p:nvPr/>
        </p:nvSpPr>
        <p:spPr>
          <a:xfrm>
            <a:off x="193850" y="720950"/>
            <a:ext cx="5488800" cy="18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solidFill>
                  <a:schemeClr val="dk1"/>
                </a:solidFill>
              </a:rPr>
              <a:t> Aircargo industry.</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PRODUCT: </a:t>
            </a:r>
            <a:r>
              <a:rPr lang="en-US">
                <a:solidFill>
                  <a:schemeClr val="dk1"/>
                </a:solidFill>
              </a:rPr>
              <a:t> </a:t>
            </a:r>
            <a:r>
              <a:rPr lang="en-US" sz="950">
                <a:solidFill>
                  <a:srgbClr val="222222"/>
                </a:solidFill>
                <a:highlight>
                  <a:srgbClr val="FFFFFF"/>
                </a:highlight>
              </a:rPr>
              <a:t> </a:t>
            </a:r>
            <a:r>
              <a:rPr lang="en-US">
                <a:solidFill>
                  <a:srgbClr val="222222"/>
                </a:solidFill>
                <a:highlight>
                  <a:srgbClr val="FFFFFF"/>
                </a:highlight>
              </a:rPr>
              <a:t>Developer of cargo Unmanned Aerial Vehicles [UAVs].</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SIMULATION:</a:t>
            </a:r>
            <a:r>
              <a:rPr lang="en-US">
                <a:solidFill>
                  <a:schemeClr val="accent3"/>
                </a:solidFill>
              </a:rPr>
              <a:t> </a:t>
            </a:r>
            <a:r>
              <a:rPr lang="en-US">
                <a:solidFill>
                  <a:schemeClr val="dk1"/>
                </a:solidFill>
              </a:rPr>
              <a:t> Used to d</a:t>
            </a:r>
            <a:r>
              <a:rPr lang="en-US">
                <a:solidFill>
                  <a:srgbClr val="222222"/>
                </a:solidFill>
                <a:highlight>
                  <a:srgbClr val="FFFFFF"/>
                </a:highlight>
              </a:rPr>
              <a:t>esign, analyze and highly optimize the aerodynamics of UAV, and its internal structure, to take full advantage of the lack of pilot cabin and life support systems, since in aviation, improved aerodynamics and lighter structures translate directly into improved fuel efficiency, and in cargo - fuel efficiency is the key to the competitiveness of a product.</a:t>
            </a:r>
            <a:endParaRPr>
              <a:solidFill>
                <a:schemeClr val="dk1"/>
              </a:solidFill>
            </a:endParaRPr>
          </a:p>
          <a:p>
            <a:pPr marL="0" lvl="0" indent="0" algn="l" rtl="0">
              <a:spcBef>
                <a:spcPts val="0"/>
              </a:spcBef>
              <a:spcAft>
                <a:spcPts val="0"/>
              </a:spcAft>
              <a:buNone/>
            </a:pPr>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Nebia </a:t>
            </a:r>
            <a:endParaRPr sz="2800" b="1" i="0" u="none" strike="noStrike" cap="none">
              <a:solidFill>
                <a:schemeClr val="dk1"/>
              </a:solidFill>
              <a:latin typeface="Arial"/>
              <a:ea typeface="Arial"/>
              <a:cs typeface="Arial"/>
              <a:sym typeface="Arial"/>
            </a:endParaRPr>
          </a:p>
        </p:txBody>
      </p:sp>
      <p:pic>
        <p:nvPicPr>
          <p:cNvPr id="131" name="Google Shape;131;p21"/>
          <p:cNvPicPr preferRelativeResize="0"/>
          <p:nvPr/>
        </p:nvPicPr>
        <p:blipFill rotWithShape="1">
          <a:blip r:embed="rId3">
            <a:alphaModFix/>
          </a:blip>
          <a:srcRect r="24585"/>
          <a:stretch/>
        </p:blipFill>
        <p:spPr>
          <a:xfrm>
            <a:off x="631950" y="2406975"/>
            <a:ext cx="2397825" cy="2445553"/>
          </a:xfrm>
          <a:prstGeom prst="rect">
            <a:avLst/>
          </a:prstGeom>
          <a:noFill/>
          <a:ln>
            <a:noFill/>
          </a:ln>
        </p:spPr>
      </p:pic>
      <p:pic>
        <p:nvPicPr>
          <p:cNvPr id="132" name="Google Shape;132;p21"/>
          <p:cNvPicPr preferRelativeResize="0"/>
          <p:nvPr/>
        </p:nvPicPr>
        <p:blipFill>
          <a:blip r:embed="rId4">
            <a:alphaModFix/>
          </a:blip>
          <a:stretch>
            <a:fillRect/>
          </a:stretch>
        </p:blipFill>
        <p:spPr>
          <a:xfrm>
            <a:off x="2831150" y="2679101"/>
            <a:ext cx="2073493" cy="2096300"/>
          </a:xfrm>
          <a:prstGeom prst="rect">
            <a:avLst/>
          </a:prstGeom>
          <a:noFill/>
          <a:ln>
            <a:noFill/>
          </a:ln>
        </p:spPr>
      </p:pic>
      <p:sp>
        <p:nvSpPr>
          <p:cNvPr id="133" name="Google Shape;133;p21"/>
          <p:cNvSpPr/>
          <p:nvPr/>
        </p:nvSpPr>
        <p:spPr>
          <a:xfrm>
            <a:off x="5609950" y="1045500"/>
            <a:ext cx="3264600" cy="24456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i="1">
                <a:solidFill>
                  <a:schemeClr val="dk1"/>
                </a:solidFill>
              </a:rPr>
              <a:t>“If we didn’t have ANSYS, we would probably just build prototypes...ANSYS is a far more cost-effective and much faster way of simulating and testing different designs...As a startup company, ANSYS simulation has been incredibly valuable because it allows us to iterate quickly and use our time effectively.”</a:t>
            </a:r>
            <a:endParaRPr sz="1200" b="1">
              <a:solidFill>
                <a:schemeClr val="dk1"/>
              </a:solidFill>
            </a:endParaRPr>
          </a:p>
          <a:p>
            <a:pPr marL="0" lvl="0" indent="0" algn="r" rtl="0">
              <a:spcBef>
                <a:spcPts val="0"/>
              </a:spcBef>
              <a:spcAft>
                <a:spcPts val="0"/>
              </a:spcAft>
              <a:buNone/>
            </a:pPr>
            <a:r>
              <a:rPr lang="en-US" sz="1200" b="1">
                <a:solidFill>
                  <a:schemeClr val="dk1"/>
                </a:solidFill>
              </a:rPr>
              <a:t>-Corey Murphey</a:t>
            </a:r>
            <a:endParaRPr sz="1200" b="1">
              <a:solidFill>
                <a:schemeClr val="dk1"/>
              </a:solidFill>
            </a:endParaRPr>
          </a:p>
          <a:p>
            <a:pPr marL="0" lvl="0" indent="0" algn="r" rtl="0">
              <a:spcBef>
                <a:spcPts val="0"/>
              </a:spcBef>
              <a:spcAft>
                <a:spcPts val="0"/>
              </a:spcAft>
              <a:buNone/>
            </a:pPr>
            <a:r>
              <a:rPr lang="en-US" sz="1200" b="1">
                <a:solidFill>
                  <a:schemeClr val="dk1"/>
                </a:solidFill>
              </a:rPr>
              <a:t>Research &amp; Design Engineer</a:t>
            </a:r>
            <a:endParaRPr sz="1200" b="1">
              <a:solidFill>
                <a:schemeClr val="dk1"/>
              </a:solidFill>
            </a:endParaRPr>
          </a:p>
        </p:txBody>
      </p:sp>
      <p:sp>
        <p:nvSpPr>
          <p:cNvPr id="134" name="Google Shape;134;p21"/>
          <p:cNvSpPr txBox="1"/>
          <p:nvPr/>
        </p:nvSpPr>
        <p:spPr>
          <a:xfrm>
            <a:off x="193850" y="720950"/>
            <a:ext cx="5488800" cy="18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solidFill>
                  <a:schemeClr val="dk1"/>
                </a:solidFill>
              </a:rPr>
              <a:t> Aimed to create a showerhead that provided a more environmental and cost effective experience.</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PRODUCT: </a:t>
            </a:r>
            <a:r>
              <a:rPr lang="en-US">
                <a:solidFill>
                  <a:schemeClr val="dk1"/>
                </a:solidFill>
              </a:rPr>
              <a:t> Created H2MICRO technology which atomizes water into millions of droplets. Technology is leveraged in a showerhead.</a:t>
            </a:r>
            <a:endParaRPr>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US" b="1">
                <a:solidFill>
                  <a:schemeClr val="accent3"/>
                </a:solidFill>
              </a:rPr>
              <a:t>SIMULATION:</a:t>
            </a:r>
            <a:r>
              <a:rPr lang="en-US">
                <a:solidFill>
                  <a:schemeClr val="accent3"/>
                </a:solidFill>
              </a:rPr>
              <a:t> </a:t>
            </a:r>
            <a:r>
              <a:rPr lang="en-US">
                <a:solidFill>
                  <a:schemeClr val="dk1"/>
                </a:solidFill>
              </a:rPr>
              <a:t> Used to streamline the research and development process, greatly reducing the R&amp;D timeline.</a:t>
            </a:r>
            <a:endParaRPr>
              <a:solidFill>
                <a:schemeClr val="dk1"/>
              </a:solidFill>
            </a:endParaRPr>
          </a:p>
          <a:p>
            <a:pPr marL="0" lvl="0" indent="0" algn="l" rtl="0">
              <a:spcBef>
                <a:spcPts val="0"/>
              </a:spcBef>
              <a:spcAft>
                <a:spcPts val="0"/>
              </a:spcAft>
              <a:buNone/>
            </a:pPr>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Carbon Freight </a:t>
            </a:r>
            <a:endParaRPr sz="3200" b="1" i="0" u="none" strike="noStrike" cap="none">
              <a:solidFill>
                <a:schemeClr val="dk1"/>
              </a:solidFill>
              <a:latin typeface="Arial"/>
              <a:ea typeface="Arial"/>
              <a:cs typeface="Arial"/>
              <a:sym typeface="Arial"/>
            </a:endParaRPr>
          </a:p>
        </p:txBody>
      </p:sp>
      <p:sp>
        <p:nvSpPr>
          <p:cNvPr id="140" name="Google Shape;140;p22"/>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Lightweighting is one of the most important trends in aerospace industry, but little attention has been paid to reducing the weight of cargo carried by planes everyday. </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 </a:t>
            </a:r>
            <a:r>
              <a:rPr lang="en-US"/>
              <a:t> Created flexible, lightweight cargo containers that are 18% lighter than traditional pallets.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solidFill>
                  <a:schemeClr val="accent3"/>
                </a:solidFill>
              </a:rPr>
              <a:t> </a:t>
            </a:r>
            <a:r>
              <a:rPr lang="en-US"/>
              <a:t> Used to understand and manage how pallets will react to diverse physical stress.  Also, used to manage one of their biggest challenges, securing regulatory approvals from FAA and other organizations.</a:t>
            </a:r>
            <a:endParaRPr/>
          </a:p>
        </p:txBody>
      </p:sp>
      <p:pic>
        <p:nvPicPr>
          <p:cNvPr id="141" name="Google Shape;141;p22"/>
          <p:cNvPicPr preferRelativeResize="0"/>
          <p:nvPr/>
        </p:nvPicPr>
        <p:blipFill>
          <a:blip r:embed="rId3">
            <a:alphaModFix/>
          </a:blip>
          <a:stretch>
            <a:fillRect/>
          </a:stretch>
        </p:blipFill>
        <p:spPr>
          <a:xfrm>
            <a:off x="338623" y="3075400"/>
            <a:ext cx="3248026" cy="1690539"/>
          </a:xfrm>
          <a:prstGeom prst="rect">
            <a:avLst/>
          </a:prstGeom>
          <a:noFill/>
          <a:ln>
            <a:noFill/>
          </a:ln>
        </p:spPr>
      </p:pic>
      <p:pic>
        <p:nvPicPr>
          <p:cNvPr id="142" name="Google Shape;142;p22" descr="Frame Stress for publication (3).jpg"/>
          <p:cNvPicPr preferRelativeResize="0"/>
          <p:nvPr/>
        </p:nvPicPr>
        <p:blipFill>
          <a:blip r:embed="rId4">
            <a:alphaModFix/>
          </a:blip>
          <a:stretch>
            <a:fillRect/>
          </a:stretch>
        </p:blipFill>
        <p:spPr>
          <a:xfrm>
            <a:off x="3375400" y="3315775"/>
            <a:ext cx="2707624" cy="1316052"/>
          </a:xfrm>
          <a:prstGeom prst="rect">
            <a:avLst/>
          </a:prstGeom>
          <a:noFill/>
          <a:ln>
            <a:noFill/>
          </a:ln>
        </p:spPr>
      </p:pic>
      <p:sp>
        <p:nvSpPr>
          <p:cNvPr id="143" name="Google Shape;143;p22"/>
          <p:cNvSpPr/>
          <p:nvPr/>
        </p:nvSpPr>
        <p:spPr>
          <a:xfrm>
            <a:off x="6140050" y="1328250"/>
            <a:ext cx="2468400" cy="14856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000" b="1" i="1">
                <a:solidFill>
                  <a:srgbClr val="000000"/>
                </a:solidFill>
              </a:rPr>
              <a:t>“</a:t>
            </a:r>
            <a:r>
              <a:rPr lang="en-US" sz="1000" b="1" i="1"/>
              <a:t>We’ve been able to test different material thicknesses and fiber orientations without the time and expense of creating physical prototypes...we’re really happy with the accuracy of our simulations</a:t>
            </a:r>
            <a:r>
              <a:rPr lang="en-US" sz="1000" b="1" i="1">
                <a:solidFill>
                  <a:srgbClr val="000000"/>
                </a:solidFill>
              </a:rPr>
              <a:t>.”</a:t>
            </a:r>
            <a:endParaRPr sz="1000" b="1">
              <a:solidFill>
                <a:srgbClr val="000000"/>
              </a:solidFill>
            </a:endParaRPr>
          </a:p>
          <a:p>
            <a:pPr marL="0" lvl="0" indent="0" algn="r" rtl="0">
              <a:spcBef>
                <a:spcPts val="0"/>
              </a:spcBef>
              <a:spcAft>
                <a:spcPts val="0"/>
              </a:spcAft>
              <a:buNone/>
            </a:pPr>
            <a:r>
              <a:rPr lang="en-US" sz="1000" b="1">
                <a:solidFill>
                  <a:srgbClr val="000000"/>
                </a:solidFill>
              </a:rPr>
              <a:t>-</a:t>
            </a:r>
            <a:r>
              <a:rPr lang="en-US" sz="1000" b="1"/>
              <a:t>Glenn Philen</a:t>
            </a:r>
            <a:endParaRPr sz="1000" b="1"/>
          </a:p>
          <a:p>
            <a:pPr marL="0" lvl="0" indent="0" algn="r" rtl="0">
              <a:spcBef>
                <a:spcPts val="0"/>
              </a:spcBef>
              <a:spcAft>
                <a:spcPts val="0"/>
              </a:spcAft>
              <a:buNone/>
            </a:pPr>
            <a:r>
              <a:rPr lang="en-US" sz="1000" b="1"/>
              <a:t>CEO</a:t>
            </a:r>
            <a:endParaRPr sz="1000" b="1"/>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Protequus </a:t>
            </a:r>
            <a:endParaRPr sz="3200" b="1" i="0" u="none" strike="noStrike" cap="none">
              <a:solidFill>
                <a:schemeClr val="dk1"/>
              </a:solidFill>
              <a:latin typeface="Arial"/>
              <a:ea typeface="Arial"/>
              <a:cs typeface="Arial"/>
              <a:sym typeface="Arial"/>
            </a:endParaRPr>
          </a:p>
        </p:txBody>
      </p:sp>
      <p:sp>
        <p:nvSpPr>
          <p:cNvPr id="149" name="Google Shape;149;p23"/>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Colic kills 60,000 horses each year and it is estimated that 90% could be saved with rapid intervention.</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 </a:t>
            </a:r>
            <a:r>
              <a:rPr lang="en-US"/>
              <a:t> Created a device that collects biometric feedback in real time, alerting a horse owner when their animal might be in physical distress.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Used to perfect the signalling capabilities of product to ensure it will operate reliably in real-world conditions.</a:t>
            </a:r>
            <a:endParaRPr/>
          </a:p>
        </p:txBody>
      </p:sp>
      <p:pic>
        <p:nvPicPr>
          <p:cNvPr id="150" name="Google Shape;150;p23"/>
          <p:cNvPicPr preferRelativeResize="0"/>
          <p:nvPr/>
        </p:nvPicPr>
        <p:blipFill>
          <a:blip r:embed="rId3">
            <a:alphaModFix/>
          </a:blip>
          <a:stretch>
            <a:fillRect/>
          </a:stretch>
        </p:blipFill>
        <p:spPr>
          <a:xfrm>
            <a:off x="1345100" y="2668875"/>
            <a:ext cx="3554700" cy="2132824"/>
          </a:xfrm>
          <a:prstGeom prst="rect">
            <a:avLst/>
          </a:prstGeom>
          <a:noFill/>
          <a:ln>
            <a:noFill/>
          </a:ln>
        </p:spPr>
      </p:pic>
      <p:sp>
        <p:nvSpPr>
          <p:cNvPr id="151" name="Google Shape;151;p23"/>
          <p:cNvSpPr/>
          <p:nvPr/>
        </p:nvSpPr>
        <p:spPr>
          <a:xfrm>
            <a:off x="5730225" y="1445975"/>
            <a:ext cx="2859600" cy="14016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sz="1100" b="1" i="1"/>
          </a:p>
          <a:p>
            <a:pPr marL="0" lvl="0" indent="0" algn="l" rtl="0">
              <a:spcBef>
                <a:spcPts val="0"/>
              </a:spcBef>
              <a:spcAft>
                <a:spcPts val="0"/>
              </a:spcAft>
              <a:buClr>
                <a:srgbClr val="000000"/>
              </a:buClr>
              <a:buSzPts val="1100"/>
              <a:buFont typeface="Arial"/>
              <a:buNone/>
            </a:pPr>
            <a:r>
              <a:rPr lang="en-US" sz="1100" b="1" i="1">
                <a:solidFill>
                  <a:srgbClr val="000000"/>
                </a:solidFill>
              </a:rPr>
              <a:t>“</a:t>
            </a:r>
            <a:r>
              <a:rPr lang="en-US" sz="1100" b="1" i="1"/>
              <a:t>ANSYS HFSS has served as a kind of tuning fork...without simulation, I would have had to rely on guesswork and physical prototypes, which would be hugely time-consuming</a:t>
            </a:r>
            <a:r>
              <a:rPr lang="en-US" sz="1100" b="1" i="1">
                <a:solidFill>
                  <a:srgbClr val="000000"/>
                </a:solidFill>
              </a:rPr>
              <a:t>.”</a:t>
            </a:r>
            <a:endParaRPr sz="1100" b="1">
              <a:solidFill>
                <a:srgbClr val="000000"/>
              </a:solidFill>
            </a:endParaRPr>
          </a:p>
          <a:p>
            <a:pPr marL="0" lvl="0" indent="0" algn="r" rtl="0">
              <a:spcBef>
                <a:spcPts val="0"/>
              </a:spcBef>
              <a:spcAft>
                <a:spcPts val="0"/>
              </a:spcAft>
              <a:buNone/>
            </a:pPr>
            <a:r>
              <a:rPr lang="en-US" sz="1100" b="1">
                <a:solidFill>
                  <a:srgbClr val="000000"/>
                </a:solidFill>
              </a:rPr>
              <a:t>-</a:t>
            </a:r>
            <a:r>
              <a:rPr lang="en-US" sz="1100" b="1"/>
              <a:t>Jeffrey R. Schab</a:t>
            </a:r>
            <a:endParaRPr sz="1100" b="1"/>
          </a:p>
          <a:p>
            <a:pPr marL="0" lvl="0" indent="0" algn="r" rtl="0">
              <a:spcBef>
                <a:spcPts val="0"/>
              </a:spcBef>
              <a:spcAft>
                <a:spcPts val="0"/>
              </a:spcAft>
              <a:buNone/>
            </a:pPr>
            <a:r>
              <a:rPr lang="en-US" sz="1100" b="1"/>
              <a:t>Founder &amp; CEO</a:t>
            </a:r>
            <a:endParaRPr sz="1100" b="1"/>
          </a:p>
          <a:p>
            <a:pPr marL="0" lvl="0" indent="0" algn="r" rtl="0">
              <a:spcBef>
                <a:spcPts val="0"/>
              </a:spcBef>
              <a:spcAft>
                <a:spcPts val="0"/>
              </a:spcAft>
              <a:buNone/>
            </a:pPr>
            <a:endParaRPr sz="1100" b="1"/>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base">
                                        <p:cTn id="7" dur="1000"/>
                                        <p:tgtEl>
                                          <p:spTgt spid="14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 calcmode="lin" valueType="num">
                                      <p:cBhvr additive="base">
                                        <p:cTn id="12" dur="1000"/>
                                        <p:tgtEl>
                                          <p:spTgt spid="14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 calcmode="lin" valueType="num">
                                      <p:cBhvr additive="base">
                                        <p:cTn id="17" dur="1000"/>
                                        <p:tgtEl>
                                          <p:spTgt spid="14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 calcmode="lin" valueType="num">
                                      <p:cBhvr additive="base">
                                        <p:cTn id="22" dur="1000"/>
                                        <p:tgtEl>
                                          <p:spTgt spid="149">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 calcmode="lin" valueType="num">
                                      <p:cBhvr additive="base">
                                        <p:cTn id="27" dur="1000"/>
                                        <p:tgtEl>
                                          <p:spTgt spid="149">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TRUSST Lingerie</a:t>
            </a:r>
            <a:endParaRPr sz="3200" b="1" i="0" u="none" strike="noStrike" cap="none">
              <a:solidFill>
                <a:schemeClr val="dk1"/>
              </a:solidFill>
              <a:latin typeface="Arial"/>
              <a:ea typeface="Arial"/>
              <a:cs typeface="Arial"/>
              <a:sym typeface="Arial"/>
            </a:endParaRPr>
          </a:p>
        </p:txBody>
      </p:sp>
      <p:sp>
        <p:nvSpPr>
          <p:cNvPr id="157" name="Google Shape;157;p24"/>
          <p:cNvSpPr txBox="1"/>
          <p:nvPr/>
        </p:nvSpPr>
        <p:spPr>
          <a:xfrm>
            <a:off x="254100" y="831488"/>
            <a:ext cx="52104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 </a:t>
            </a:r>
            <a:r>
              <a:rPr lang="en-US"/>
              <a:t> Bras are designed to provide support from above, via fabric shoulder straps.  For larger-busted women this causes a lack of support and stress on the neck and shoulders.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 </a:t>
            </a:r>
            <a:r>
              <a:rPr lang="en-US"/>
              <a:t> Created a bra that provides 80% of support from below, combining maximum lift with superior comfort.  Done through the creation of replacing the underwire with an engineered system created from lightweight plastic materials.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Used to study the structural mechanics and determined they could provide the same amount of support with less material allowing them to save significant manufacturing costs.</a:t>
            </a:r>
            <a:endParaRPr/>
          </a:p>
        </p:txBody>
      </p:sp>
      <p:pic>
        <p:nvPicPr>
          <p:cNvPr id="158" name="Google Shape;158;p24"/>
          <p:cNvPicPr preferRelativeResize="0"/>
          <p:nvPr/>
        </p:nvPicPr>
        <p:blipFill>
          <a:blip r:embed="rId3">
            <a:alphaModFix/>
          </a:blip>
          <a:stretch>
            <a:fillRect/>
          </a:stretch>
        </p:blipFill>
        <p:spPr>
          <a:xfrm>
            <a:off x="1301417" y="3357775"/>
            <a:ext cx="2158825" cy="1434250"/>
          </a:xfrm>
          <a:prstGeom prst="rect">
            <a:avLst/>
          </a:prstGeom>
          <a:noFill/>
          <a:ln>
            <a:noFill/>
          </a:ln>
        </p:spPr>
      </p:pic>
      <p:sp>
        <p:nvSpPr>
          <p:cNvPr id="159" name="Google Shape;159;p24"/>
          <p:cNvSpPr/>
          <p:nvPr/>
        </p:nvSpPr>
        <p:spPr>
          <a:xfrm>
            <a:off x="5967875" y="1615150"/>
            <a:ext cx="2771100" cy="1578600"/>
          </a:xfrm>
          <a:prstGeom prst="wedgeRoundRectCallout">
            <a:avLst>
              <a:gd name="adj1" fmla="val -20637"/>
              <a:gd name="adj2" fmla="val 68843"/>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100" b="1" i="1">
                <a:solidFill>
                  <a:srgbClr val="000000"/>
                </a:solidFill>
              </a:rPr>
              <a:t>“</a:t>
            </a:r>
            <a:r>
              <a:rPr lang="en-US" sz="1100" b="1" i="1"/>
              <a:t>Simulation is allowing us to test a broad range of materials under diverse thermal conditions which could be very expensive and time-consuming to accomplish if we relied on physical testing</a:t>
            </a:r>
            <a:r>
              <a:rPr lang="en-US" sz="1100" b="1" i="1">
                <a:solidFill>
                  <a:srgbClr val="000000"/>
                </a:solidFill>
              </a:rPr>
              <a:t>.”</a:t>
            </a:r>
            <a:endParaRPr sz="1100" b="1">
              <a:solidFill>
                <a:srgbClr val="000000"/>
              </a:solidFill>
            </a:endParaRPr>
          </a:p>
          <a:p>
            <a:pPr marL="0" lvl="0" indent="0" algn="r" rtl="0">
              <a:spcBef>
                <a:spcPts val="0"/>
              </a:spcBef>
              <a:spcAft>
                <a:spcPts val="0"/>
              </a:spcAft>
              <a:buNone/>
            </a:pPr>
            <a:r>
              <a:rPr lang="en-US" sz="1100" b="1">
                <a:solidFill>
                  <a:srgbClr val="000000"/>
                </a:solidFill>
              </a:rPr>
              <a:t>-</a:t>
            </a:r>
            <a:r>
              <a:rPr lang="en-US" sz="1100" b="1"/>
              <a:t>Kayla Geer</a:t>
            </a:r>
            <a:endParaRPr sz="1100" b="1"/>
          </a:p>
          <a:p>
            <a:pPr marL="0" lvl="0" indent="0" algn="r" rtl="0">
              <a:spcBef>
                <a:spcPts val="0"/>
              </a:spcBef>
              <a:spcAft>
                <a:spcPts val="0"/>
              </a:spcAft>
              <a:buNone/>
            </a:pPr>
            <a:r>
              <a:rPr lang="en-US" sz="1200" b="1"/>
              <a:t>Industrial Engineer </a:t>
            </a:r>
            <a:endParaRPr sz="120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 calcmode="lin" valueType="num">
                                      <p:cBhvr additive="base">
                                        <p:cTn id="7" dur="1000"/>
                                        <p:tgtEl>
                                          <p:spTgt spid="15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 calcmode="lin" valueType="num">
                                      <p:cBhvr additive="base">
                                        <p:cTn id="12" dur="1000"/>
                                        <p:tgtEl>
                                          <p:spTgt spid="15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 calcmode="lin" valueType="num">
                                      <p:cBhvr additive="base">
                                        <p:cTn id="17" dur="1000"/>
                                        <p:tgtEl>
                                          <p:spTgt spid="157">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 calcmode="lin" valueType="num">
                                      <p:cBhvr additive="base">
                                        <p:cTn id="22" dur="1000"/>
                                        <p:tgtEl>
                                          <p:spTgt spid="157">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7">
                                            <p:txEl>
                                              <p:pRg st="4" end="4"/>
                                            </p:txEl>
                                          </p:spTgt>
                                        </p:tgtEl>
                                        <p:attrNameLst>
                                          <p:attrName>style.visibility</p:attrName>
                                        </p:attrNameLst>
                                      </p:cBhvr>
                                      <p:to>
                                        <p:strVal val="visible"/>
                                      </p:to>
                                    </p:set>
                                    <p:anim calcmode="lin" valueType="num">
                                      <p:cBhvr additive="base">
                                        <p:cTn id="27" dur="1000"/>
                                        <p:tgtEl>
                                          <p:spTgt spid="157">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04800" y="285750"/>
            <a:ext cx="7126200" cy="3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200">
                <a:latin typeface="Arial"/>
                <a:ea typeface="Arial"/>
                <a:cs typeface="Arial"/>
                <a:sym typeface="Arial"/>
              </a:rPr>
              <a:t>Success Story - AirLoom Energy </a:t>
            </a:r>
            <a:endParaRPr sz="3200" b="1" i="0" u="none" strike="noStrike" cap="none">
              <a:solidFill>
                <a:schemeClr val="dk1"/>
              </a:solidFill>
              <a:latin typeface="Arial"/>
              <a:ea typeface="Arial"/>
              <a:cs typeface="Arial"/>
              <a:sym typeface="Arial"/>
            </a:endParaRPr>
          </a:p>
        </p:txBody>
      </p:sp>
      <p:sp>
        <p:nvSpPr>
          <p:cNvPr id="165" name="Google Shape;165;p25"/>
          <p:cNvSpPr txBox="1"/>
          <p:nvPr/>
        </p:nvSpPr>
        <p:spPr>
          <a:xfrm>
            <a:off x="254100" y="831500"/>
            <a:ext cx="5257500" cy="17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3"/>
                </a:solidFill>
              </a:rPr>
              <a:t>OVERVIEW:</a:t>
            </a:r>
            <a:r>
              <a:rPr lang="en-US" b="1">
                <a:solidFill>
                  <a:srgbClr val="0000FF"/>
                </a:solidFill>
              </a:rPr>
              <a:t> </a:t>
            </a:r>
            <a:r>
              <a:rPr lang="en-US"/>
              <a:t> Simple, flexible, innovative design to capture wind energy at a fraction of the cost.</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PRODUCT: </a:t>
            </a:r>
            <a:r>
              <a:rPr lang="en-US"/>
              <a:t> Patented design, 23X reduction in the mass of  Horizontal-axis wind turbine, resulting in dramatic reduction in manufacturing, transportation, maintenance and land costs.</a:t>
            </a:r>
            <a:endParaRPr/>
          </a:p>
          <a:p>
            <a:pPr marL="0" lvl="0" indent="0" algn="l" rtl="0">
              <a:spcBef>
                <a:spcPts val="0"/>
              </a:spcBef>
              <a:spcAft>
                <a:spcPts val="0"/>
              </a:spcAft>
              <a:buNone/>
            </a:pPr>
            <a:endParaRPr sz="600"/>
          </a:p>
          <a:p>
            <a:pPr marL="0" lvl="0" indent="0" algn="l" rtl="0">
              <a:spcBef>
                <a:spcPts val="0"/>
              </a:spcBef>
              <a:spcAft>
                <a:spcPts val="0"/>
              </a:spcAft>
              <a:buNone/>
            </a:pPr>
            <a:r>
              <a:rPr lang="en-US" b="1">
                <a:solidFill>
                  <a:schemeClr val="accent3"/>
                </a:solidFill>
              </a:rPr>
              <a:t>SIMULATION:</a:t>
            </a:r>
            <a:r>
              <a:rPr lang="en-US"/>
              <a:t>  Used for product development and aided in securing a research grant.</a:t>
            </a:r>
            <a:endParaRPr/>
          </a:p>
        </p:txBody>
      </p:sp>
      <p:sp>
        <p:nvSpPr>
          <p:cNvPr id="166" name="Google Shape;166;p25"/>
          <p:cNvSpPr/>
          <p:nvPr/>
        </p:nvSpPr>
        <p:spPr>
          <a:xfrm>
            <a:off x="5652400" y="1296800"/>
            <a:ext cx="3285600" cy="2568300"/>
          </a:xfrm>
          <a:prstGeom prst="wedgeRoundRectCallout">
            <a:avLst>
              <a:gd name="adj1" fmla="val -21326"/>
              <a:gd name="adj2" fmla="val 62351"/>
              <a:gd name="adj3" fmla="val 0"/>
            </a:avLst>
          </a:prstGeom>
          <a:solidFill>
            <a:srgbClr val="D9EAD3"/>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i="1">
                <a:solidFill>
                  <a:srgbClr val="000000"/>
                </a:solidFill>
              </a:rPr>
              <a:t>“Not only has ANSYS software helped answer</a:t>
            </a:r>
            <a:r>
              <a:rPr lang="en-US" sz="1200" b="1" i="1"/>
              <a:t> key product-development questions, but it’s given me the credibility to win funding.  I recently received a research grant from the National Science Foundation, and a key element of my proposal was ANSYS simulation results showing my idea is feasible in the real world.</a:t>
            </a:r>
            <a:r>
              <a:rPr lang="en-US" sz="1200" b="1" i="1">
                <a:solidFill>
                  <a:srgbClr val="000000"/>
                </a:solidFill>
              </a:rPr>
              <a:t>”</a:t>
            </a:r>
            <a:endParaRPr sz="1200" b="1" i="1">
              <a:solidFill>
                <a:srgbClr val="000000"/>
              </a:solidFill>
            </a:endParaRPr>
          </a:p>
          <a:p>
            <a:pPr marL="0" lvl="0" indent="0" algn="l" rtl="0">
              <a:spcBef>
                <a:spcPts val="0"/>
              </a:spcBef>
              <a:spcAft>
                <a:spcPts val="0"/>
              </a:spcAft>
              <a:buClr>
                <a:srgbClr val="000000"/>
              </a:buClr>
              <a:buSzPts val="1100"/>
              <a:buFont typeface="Arial"/>
              <a:buNone/>
            </a:pPr>
            <a:endParaRPr sz="1200" b="1" i="1"/>
          </a:p>
          <a:p>
            <a:pPr marL="0" lvl="0" indent="0" algn="r" rtl="0">
              <a:spcBef>
                <a:spcPts val="0"/>
              </a:spcBef>
              <a:spcAft>
                <a:spcPts val="0"/>
              </a:spcAft>
              <a:buNone/>
            </a:pPr>
            <a:r>
              <a:rPr lang="en-US" sz="1200" b="1">
                <a:solidFill>
                  <a:srgbClr val="000000"/>
                </a:solidFill>
              </a:rPr>
              <a:t>-</a:t>
            </a:r>
            <a:r>
              <a:rPr lang="en-US" sz="1200" b="1"/>
              <a:t>Robert Lumley</a:t>
            </a:r>
            <a:endParaRPr sz="1200" b="1"/>
          </a:p>
          <a:p>
            <a:pPr marL="0" lvl="0" indent="0" algn="r" rtl="0">
              <a:spcBef>
                <a:spcPts val="0"/>
              </a:spcBef>
              <a:spcAft>
                <a:spcPts val="0"/>
              </a:spcAft>
              <a:buNone/>
            </a:pPr>
            <a:r>
              <a:rPr lang="en-US" sz="1200" b="1"/>
              <a:t>Founder &amp; CEO</a:t>
            </a:r>
            <a:endParaRPr sz="1200" b="1"/>
          </a:p>
        </p:txBody>
      </p:sp>
      <p:pic>
        <p:nvPicPr>
          <p:cNvPr id="167" name="Google Shape;167;p25"/>
          <p:cNvPicPr preferRelativeResize="0"/>
          <p:nvPr/>
        </p:nvPicPr>
        <p:blipFill rotWithShape="1">
          <a:blip r:embed="rId3">
            <a:alphaModFix/>
          </a:blip>
          <a:srcRect l="21029" t="11081" r="19194" b="5159"/>
          <a:stretch/>
        </p:blipFill>
        <p:spPr>
          <a:xfrm>
            <a:off x="371049" y="2676775"/>
            <a:ext cx="1239068" cy="2070899"/>
          </a:xfrm>
          <a:prstGeom prst="rect">
            <a:avLst/>
          </a:prstGeom>
          <a:noFill/>
          <a:ln>
            <a:noFill/>
          </a:ln>
        </p:spPr>
      </p:pic>
      <p:pic>
        <p:nvPicPr>
          <p:cNvPr id="168" name="Google Shape;168;p25" descr="ansys startup program airloom energy team"/>
          <p:cNvPicPr preferRelativeResize="0"/>
          <p:nvPr/>
        </p:nvPicPr>
        <p:blipFill>
          <a:blip r:embed="rId4">
            <a:alphaModFix/>
          </a:blip>
          <a:stretch>
            <a:fillRect/>
          </a:stretch>
        </p:blipFill>
        <p:spPr>
          <a:xfrm>
            <a:off x="2291150" y="2676775"/>
            <a:ext cx="3037888" cy="2070889"/>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1000"/>
                                        <p:tgtEl>
                                          <p:spTgt spid="165">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 calcmode="lin" valueType="num">
                                      <p:cBhvr additive="base">
                                        <p:cTn id="12" dur="1000"/>
                                        <p:tgtEl>
                                          <p:spTgt spid="165">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 calcmode="lin" valueType="num">
                                      <p:cBhvr additive="base">
                                        <p:cTn id="17" dur="1000"/>
                                        <p:tgtEl>
                                          <p:spTgt spid="165">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 calcmode="lin" valueType="num">
                                      <p:cBhvr additive="base">
                                        <p:cTn id="22" dur="1000"/>
                                        <p:tgtEl>
                                          <p:spTgt spid="165">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 calcmode="lin" valueType="num">
                                      <p:cBhvr additive="base">
                                        <p:cTn id="27" dur="1000"/>
                                        <p:tgtEl>
                                          <p:spTgt spid="165">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any Overview3">
  <a:themeElements>
    <a:clrScheme name="Custom 10">
      <a:dk1>
        <a:srgbClr val="000000"/>
      </a:dk1>
      <a:lt1>
        <a:srgbClr val="FFFFFF"/>
      </a:lt1>
      <a:dk2>
        <a:srgbClr val="FFDD00"/>
      </a:dk2>
      <a:lt2>
        <a:srgbClr val="0079C1"/>
      </a:lt2>
      <a:accent1>
        <a:srgbClr val="0079C1"/>
      </a:accent1>
      <a:accent2>
        <a:srgbClr val="008C99"/>
      </a:accent2>
      <a:accent3>
        <a:srgbClr val="008752"/>
      </a:accent3>
      <a:accent4>
        <a:srgbClr val="6D276A"/>
      </a:accent4>
      <a:accent5>
        <a:srgbClr val="FFC000"/>
      </a:accent5>
      <a:accent6>
        <a:srgbClr val="2FB1FF"/>
      </a:accent6>
      <a:hlink>
        <a:srgbClr val="414042"/>
      </a:hlink>
      <a:folHlink>
        <a:srgbClr val="003C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2525</Words>
  <Application>Microsoft Office PowerPoint</Application>
  <PresentationFormat>On-screen Show (16:9)</PresentationFormat>
  <Paragraphs>228</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Company Overview3</vt:lpstr>
      <vt:lpstr>ANSYS Startup Program Success Story Deck </vt:lpstr>
      <vt:lpstr>PowerPoint Presentation</vt:lpstr>
      <vt:lpstr>Success Story - Park &amp; Diamond </vt:lpstr>
      <vt:lpstr>Success Story - DRONAMICS </vt:lpstr>
      <vt:lpstr>Success Story - Nebia </vt:lpstr>
      <vt:lpstr>Success Story - Carbon Freight </vt:lpstr>
      <vt:lpstr>Success Story - Protequus </vt:lpstr>
      <vt:lpstr>Success Story - TRUSST Lingerie</vt:lpstr>
      <vt:lpstr>Success Story - AirLoom Energy </vt:lpstr>
      <vt:lpstr>Success Story - Mohyi Labs </vt:lpstr>
      <vt:lpstr>Success Story - General Fusion </vt:lpstr>
      <vt:lpstr>Success Story - OneWheel </vt:lpstr>
      <vt:lpstr>Success Story - Neograft </vt:lpstr>
      <vt:lpstr>Success Story - Bragi </vt:lpstr>
      <vt:lpstr>Success Story - Discovery Robotics </vt:lpstr>
      <vt:lpstr>Success Story - PHAZR </vt:lpstr>
      <vt:lpstr>Success Story - Transatomic Power Corporation  </vt:lpstr>
      <vt:lpstr>Success Story - World View Enterprises  </vt:lpstr>
      <vt:lpstr>Success Story - Sowilo Systems  </vt:lpstr>
      <vt:lpstr>Success Story - Velox Motorsports  </vt:lpstr>
      <vt:lpstr>Success Story - Current Ways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ANSYS Startup Program Success Story Deck </dc:title>
  <dc:creator>Will James</dc:creator>
  <cp:lastModifiedBy>Will James</cp:lastModifiedBy>
  <cp:revision>1</cp:revision>
  <dcterms:modified xsi:type="dcterms:W3CDTF">2019-01-09T10:43:31Z</dcterms:modified>
</cp:coreProperties>
</file>