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1210" r:id="rId5"/>
    <p:sldId id="1209" r:id="rId6"/>
    <p:sldId id="12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68"/>
    <p:restoredTop sz="94680"/>
  </p:normalViewPr>
  <p:slideViewPr>
    <p:cSldViewPr snapToGrid="0">
      <p:cViewPr>
        <p:scale>
          <a:sx n="60" d="100"/>
          <a:sy n="60" d="100"/>
        </p:scale>
        <p:origin x="126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FEE15-D704-40D6-98DF-2AF3F1D85A76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FCBEF-29DB-4DB3-9BC8-871CE1515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FCBEF-29DB-4DB3-9BC8-871CE15156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0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D22E-6DC2-4240-9F60-066570DC4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487" y="2543421"/>
            <a:ext cx="1152502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C408C-4CB3-7F47-8BC7-FD8A8B5FD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487" y="5023096"/>
            <a:ext cx="11525026" cy="14602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DE94FAF-7D0A-2686-F0CC-8E1E1BE250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" y="568759"/>
            <a:ext cx="2439835" cy="7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5B31-A177-C549-9BAF-762D6940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38DA-B3F6-B24D-8025-19FA4E90B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78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03D6-32C8-E74E-90D1-B4102BB2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09D9D-EFDA-2149-B8B5-6BA0E4250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30" y="1457325"/>
            <a:ext cx="5697070" cy="50833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3B622-B40B-3A49-89E9-C22163109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7325"/>
            <a:ext cx="5697070" cy="50833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49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AC69-6696-B945-A7FC-BBFCFFF52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30" y="1493073"/>
            <a:ext cx="56748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7AEAB-5664-1945-831B-DA00E392D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730" y="2316985"/>
            <a:ext cx="5674845" cy="425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1B8FD-4CEF-0545-A3E6-75698D86F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3073"/>
            <a:ext cx="56970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57239-1F7B-E84F-A754-E7A4F0DF7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6985"/>
            <a:ext cx="5697070" cy="425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D504C4-5284-5F4A-B51D-613FCED0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31" y="122525"/>
            <a:ext cx="11546540" cy="100618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9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EA18-D6C9-C741-9C94-DFFEE68F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972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4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DC48B-5D0E-8443-B009-9BE2841D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122525"/>
            <a:ext cx="11546542" cy="1006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8DA70-072A-0C44-A871-65F3731A3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29" y="1528762"/>
            <a:ext cx="11546542" cy="5044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0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696C-6B57-78BD-36E3-4C4DA172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Business Support Programme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AB9D5-EF83-BB40-3971-54DA65B1B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528" y="2204045"/>
            <a:ext cx="6631429" cy="4044184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GB" sz="8800" b="1" dirty="0">
                <a:solidFill>
                  <a:schemeClr val="accent4"/>
                </a:solidFill>
              </a:rPr>
              <a:t>131 Businesses supported </a:t>
            </a:r>
            <a:br>
              <a:rPr lang="en-GB" sz="4400" b="1" dirty="0">
                <a:solidFill>
                  <a:schemeClr val="accent4"/>
                </a:solidFill>
              </a:rPr>
            </a:br>
            <a:endParaRPr lang="en-GB" dirty="0"/>
          </a:p>
        </p:txBody>
      </p:sp>
      <p:pic>
        <p:nvPicPr>
          <p:cNvPr id="8" name="Graphic 7" descr="Group of people with solid fill">
            <a:extLst>
              <a:ext uri="{FF2B5EF4-FFF2-40B4-BE49-F238E27FC236}">
                <a16:creationId xmlns:a16="http://schemas.microsoft.com/office/drawing/2014/main" id="{F0A00A33-7218-8E94-F40E-E33717E8D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178" y="2114107"/>
            <a:ext cx="3937332" cy="39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A889-A826-41DB-D895-AC172F09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Sustainable Business Support Programme</a:t>
            </a:r>
            <a:br>
              <a:rPr lang="en-GB" b="1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99E67-0B0E-0109-416B-DA72CA047C85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2" name="Graphic 11" descr="Handshake outline">
            <a:extLst>
              <a:ext uri="{FF2B5EF4-FFF2-40B4-BE49-F238E27FC236}">
                <a16:creationId xmlns:a16="http://schemas.microsoft.com/office/drawing/2014/main" id="{D5995F0D-A2C7-A701-3762-A0A98F8B5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247" y="1676947"/>
            <a:ext cx="1882819" cy="188281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A614E08-4A7B-5989-CAB5-588A9490DB90}"/>
              </a:ext>
            </a:extLst>
          </p:cNvPr>
          <p:cNvSpPr txBox="1">
            <a:spLocks/>
          </p:cNvSpPr>
          <p:nvPr/>
        </p:nvSpPr>
        <p:spPr>
          <a:xfrm>
            <a:off x="2301235" y="1739533"/>
            <a:ext cx="443277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accent4"/>
                </a:solidFill>
              </a:rPr>
              <a:t>15 Collaborative projects</a:t>
            </a:r>
            <a:br>
              <a:rPr lang="en-GB" sz="4400" b="1" dirty="0">
                <a:solidFill>
                  <a:schemeClr val="accent4"/>
                </a:solidFill>
              </a:rPr>
            </a:br>
            <a:r>
              <a:rPr lang="en-GB" sz="2400" dirty="0"/>
              <a:t>(between companies and academics of the University of Bath)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5EC1638-54EA-962C-EBB1-3E79F3843A21}"/>
              </a:ext>
            </a:extLst>
          </p:cNvPr>
          <p:cNvSpPr txBox="1">
            <a:spLocks/>
          </p:cNvSpPr>
          <p:nvPr/>
        </p:nvSpPr>
        <p:spPr>
          <a:xfrm>
            <a:off x="2167066" y="4317476"/>
            <a:ext cx="5006215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accent4"/>
                </a:solidFill>
              </a:rPr>
              <a:t>19 Networking events</a:t>
            </a:r>
            <a:br>
              <a:rPr lang="en-GB" sz="4400" b="1" dirty="0">
                <a:solidFill>
                  <a:schemeClr val="accent4"/>
                </a:solidFill>
              </a:rPr>
            </a:br>
            <a:r>
              <a:rPr lang="en-GB" sz="2400" dirty="0"/>
              <a:t>(across the region)</a:t>
            </a:r>
            <a:endParaRPr lang="en-GB" dirty="0"/>
          </a:p>
        </p:txBody>
      </p:sp>
      <p:pic>
        <p:nvPicPr>
          <p:cNvPr id="26" name="Graphic 25" descr="Connections with solid fill">
            <a:extLst>
              <a:ext uri="{FF2B5EF4-FFF2-40B4-BE49-F238E27FC236}">
                <a16:creationId xmlns:a16="http://schemas.microsoft.com/office/drawing/2014/main" id="{4E9BFC92-7DBC-AD5D-46C7-F6C9A9531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729" y="4320121"/>
            <a:ext cx="1467040" cy="1467040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5C02882-1C9E-4A00-3727-F9885F49D56D}"/>
              </a:ext>
            </a:extLst>
          </p:cNvPr>
          <p:cNvSpPr txBox="1">
            <a:spLocks/>
          </p:cNvSpPr>
          <p:nvPr/>
        </p:nvSpPr>
        <p:spPr>
          <a:xfrm>
            <a:off x="8593693" y="1739532"/>
            <a:ext cx="3520816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accent4"/>
                </a:solidFill>
              </a:rPr>
              <a:t>30 products &amp; services </a:t>
            </a:r>
            <a:br>
              <a:rPr lang="en-GB" sz="4400" b="1" dirty="0">
                <a:solidFill>
                  <a:schemeClr val="accent4"/>
                </a:solidFill>
              </a:rPr>
            </a:br>
            <a:r>
              <a:rPr lang="en-GB" sz="2400" dirty="0"/>
              <a:t>(newly introduced products &amp; services to the market) </a:t>
            </a:r>
            <a:endParaRPr lang="en-GB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78BE2C4-B340-1D81-D9F0-AA284D0014D0}"/>
              </a:ext>
            </a:extLst>
          </p:cNvPr>
          <p:cNvSpPr txBox="1">
            <a:spLocks/>
          </p:cNvSpPr>
          <p:nvPr/>
        </p:nvSpPr>
        <p:spPr>
          <a:xfrm>
            <a:off x="8593693" y="4354896"/>
            <a:ext cx="3520816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accent4"/>
                </a:solidFill>
              </a:rPr>
              <a:t>5 carbon savings assessments</a:t>
            </a:r>
            <a:br>
              <a:rPr lang="en-GB" sz="4400" b="1" dirty="0">
                <a:solidFill>
                  <a:schemeClr val="accent4"/>
                </a:solidFill>
              </a:rPr>
            </a:br>
            <a:endParaRPr lang="en-GB" dirty="0"/>
          </a:p>
        </p:txBody>
      </p:sp>
      <p:pic>
        <p:nvPicPr>
          <p:cNvPr id="39" name="Graphic 38" descr="Sustainability with solid fill">
            <a:extLst>
              <a:ext uri="{FF2B5EF4-FFF2-40B4-BE49-F238E27FC236}">
                <a16:creationId xmlns:a16="http://schemas.microsoft.com/office/drawing/2014/main" id="{13C76F59-5E08-5C15-7F7E-FC3970822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5526" y="4332970"/>
            <a:ext cx="1441342" cy="1441342"/>
          </a:xfrm>
          <a:prstGeom prst="rect">
            <a:avLst/>
          </a:prstGeom>
        </p:spPr>
      </p:pic>
      <p:pic>
        <p:nvPicPr>
          <p:cNvPr id="41" name="Graphic 40" descr="Inventory with solid fill">
            <a:extLst>
              <a:ext uri="{FF2B5EF4-FFF2-40B4-BE49-F238E27FC236}">
                <a16:creationId xmlns:a16="http://schemas.microsoft.com/office/drawing/2014/main" id="{1D9391C3-88E7-67D3-2F19-46E904E9E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4014" y="2016498"/>
            <a:ext cx="1543268" cy="15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8F4C-5061-CB06-FABC-F346A9C0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Sustainable Business Support Programme</a:t>
            </a:r>
            <a:r>
              <a:rPr lang="en-GB" dirty="0"/>
              <a:t> Economic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85DE-45B6-9262-61BB-44396EF62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896" y="1822406"/>
            <a:ext cx="3942215" cy="1606594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chemeClr val="accent4"/>
                </a:solidFill>
              </a:rPr>
              <a:t>165 gross jobs</a:t>
            </a:r>
            <a:br>
              <a:rPr lang="en-GB" sz="4400" b="1" dirty="0">
                <a:solidFill>
                  <a:schemeClr val="accent4"/>
                </a:solidFill>
              </a:rPr>
            </a:br>
            <a:r>
              <a:rPr lang="en-GB" sz="2400" dirty="0"/>
              <a:t>(132 direct and 33 indirect) created as a result</a:t>
            </a:r>
            <a:br>
              <a:rPr lang="en-GB" sz="2400" dirty="0"/>
            </a:br>
            <a:r>
              <a:rPr lang="en-GB" sz="2400" dirty="0"/>
              <a:t>of the programme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CA00ED-F6B8-6303-5DB5-482D0652F5A3}"/>
              </a:ext>
            </a:extLst>
          </p:cNvPr>
          <p:cNvSpPr txBox="1">
            <a:spLocks/>
          </p:cNvSpPr>
          <p:nvPr/>
        </p:nvSpPr>
        <p:spPr>
          <a:xfrm>
            <a:off x="8376716" y="1822406"/>
            <a:ext cx="3360874" cy="160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accent4"/>
                </a:solidFill>
              </a:rPr>
              <a:t>80 net jobs</a:t>
            </a:r>
            <a:br>
              <a:rPr lang="en-GB" sz="4400" b="1" dirty="0">
                <a:solidFill>
                  <a:schemeClr val="accent4"/>
                </a:solidFill>
              </a:rPr>
            </a:br>
            <a:r>
              <a:rPr lang="en-GB" sz="2400" dirty="0"/>
              <a:t>(64 direct and 16 indirect) created as a result of the programme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F55CE6-7D90-86E3-4EBA-83BD0CD74666}"/>
              </a:ext>
            </a:extLst>
          </p:cNvPr>
          <p:cNvSpPr txBox="1">
            <a:spLocks/>
          </p:cNvSpPr>
          <p:nvPr/>
        </p:nvSpPr>
        <p:spPr>
          <a:xfrm>
            <a:off x="2089896" y="4210935"/>
            <a:ext cx="2743201" cy="1883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accent4"/>
                </a:solidFill>
              </a:rPr>
              <a:t>£13.6m NPV/GVA</a:t>
            </a:r>
            <a:br>
              <a:rPr lang="en-GB" sz="4400" b="1" dirty="0">
                <a:solidFill>
                  <a:schemeClr val="accent4"/>
                </a:solidFill>
              </a:rPr>
            </a:br>
            <a:r>
              <a:rPr lang="en-GB" sz="2400" dirty="0"/>
              <a:t>(net present value over three years)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64E859-6D9E-02B5-9B8B-1CE99D3B3DF0}"/>
              </a:ext>
            </a:extLst>
          </p:cNvPr>
          <p:cNvSpPr txBox="1">
            <a:spLocks/>
          </p:cNvSpPr>
          <p:nvPr/>
        </p:nvSpPr>
        <p:spPr>
          <a:xfrm>
            <a:off x="8376716" y="4349434"/>
            <a:ext cx="2658420" cy="160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accent4"/>
                </a:solidFill>
              </a:rPr>
              <a:t>8.5:1 BCR</a:t>
            </a:r>
            <a:br>
              <a:rPr lang="en-GB" sz="4400" b="1" dirty="0">
                <a:solidFill>
                  <a:schemeClr val="accent4"/>
                </a:solidFill>
              </a:rPr>
            </a:br>
            <a:r>
              <a:rPr lang="en-GB" sz="2400" dirty="0"/>
              <a:t>(benefit cost ratio); very high value</a:t>
            </a:r>
            <a:br>
              <a:rPr lang="en-GB" sz="2400" dirty="0"/>
            </a:br>
            <a:r>
              <a:rPr lang="en-GB" sz="2400" dirty="0"/>
              <a:t>for money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BD03C-2D8D-EE11-C2B0-A7B20E4B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16" y="4474667"/>
            <a:ext cx="1356128" cy="1356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97191-72A3-8B6D-DD8E-3530BA863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0" y="1913610"/>
            <a:ext cx="1309734" cy="1220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5E219-A22C-0833-6564-98307DF22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635" y="4349434"/>
            <a:ext cx="1564304" cy="1495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2AE5B-5A52-E92F-297B-AE8BFE8DE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518" y="2091218"/>
            <a:ext cx="1507421" cy="11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theme/theme1.xml><?xml version="1.0" encoding="utf-8"?>
<a:theme xmlns:a="http://schemas.openxmlformats.org/drawingml/2006/main" name="1_Office Theme">
  <a:themeElements>
    <a:clrScheme name="SETsquared 1">
      <a:dk1>
        <a:srgbClr val="000000"/>
      </a:dk1>
      <a:lt1>
        <a:srgbClr val="FFFFFF"/>
      </a:lt1>
      <a:dk2>
        <a:srgbClr val="1A3878"/>
      </a:dk2>
      <a:lt2>
        <a:srgbClr val="FFFFFF"/>
      </a:lt2>
      <a:accent1>
        <a:srgbClr val="1A3878"/>
      </a:accent1>
      <a:accent2>
        <a:srgbClr val="C71838"/>
      </a:accent2>
      <a:accent3>
        <a:srgbClr val="71CFE9"/>
      </a:accent3>
      <a:accent4>
        <a:srgbClr val="88C655"/>
      </a:accent4>
      <a:accent5>
        <a:srgbClr val="F99D36"/>
      </a:accent5>
      <a:accent6>
        <a:srgbClr val="A77BCA"/>
      </a:accent6>
      <a:hlink>
        <a:srgbClr val="1A3878"/>
      </a:hlink>
      <a:folHlink>
        <a:srgbClr val="3ABF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CF28760-529F-AD49-AE1B-628A8443CCD5}" vid="{1F1765A4-9E75-974F-BB1A-F26AFD2FA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439168F4E114C8B2B8E24EA0C9444" ma:contentTypeVersion="15" ma:contentTypeDescription="Create a new document." ma:contentTypeScope="" ma:versionID="f0d253603e3c3350381d4c6b734fdfdb">
  <xsd:schema xmlns:xsd="http://www.w3.org/2001/XMLSchema" xmlns:xs="http://www.w3.org/2001/XMLSchema" xmlns:p="http://schemas.microsoft.com/office/2006/metadata/properties" xmlns:ns2="3bafc827-a746-4c65-be1f-94092380bfd4" xmlns:ns3="b1a10daa-93d8-43d0-950f-e336e4c0db66" targetNamespace="http://schemas.microsoft.com/office/2006/metadata/properties" ma:root="true" ma:fieldsID="9c541e0df8990792ccfc013bbe58a665" ns2:_="" ns3:_="">
    <xsd:import namespace="3bafc827-a746-4c65-be1f-94092380bfd4"/>
    <xsd:import namespace="b1a10daa-93d8-43d0-950f-e336e4c0d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fc827-a746-4c65-be1f-94092380b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16fe97c-6c34-441f-8bfd-2dec26cc32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10daa-93d8-43d0-950f-e336e4c0d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f40376-5e2f-4745-a50a-7705f40173c3}" ma:internalName="TaxCatchAll" ma:showField="CatchAllData" ma:web="b1a10daa-93d8-43d0-950f-e336e4c0db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afc827-a746-4c65-be1f-94092380bfd4">
      <Terms xmlns="http://schemas.microsoft.com/office/infopath/2007/PartnerControls"/>
    </lcf76f155ced4ddcb4097134ff3c332f>
    <TaxCatchAll xmlns="b1a10daa-93d8-43d0-950f-e336e4c0db66" xsi:nil="true"/>
  </documentManagement>
</p:properties>
</file>

<file path=customXml/itemProps1.xml><?xml version="1.0" encoding="utf-8"?>
<ds:datastoreItem xmlns:ds="http://schemas.openxmlformats.org/officeDocument/2006/customXml" ds:itemID="{E328BF19-2335-4B08-BC82-D42D22719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afc827-a746-4c65-be1f-94092380bfd4"/>
    <ds:schemaRef ds:uri="b1a10daa-93d8-43d0-950f-e336e4c0d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A2C18-3DF0-4962-A878-FDCEFFE862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11458-7087-48BB-A179-2301AF9BCBF1}">
  <ds:schemaRefs>
    <ds:schemaRef ds:uri="http://schemas.microsoft.com/office/2006/metadata/properties"/>
    <ds:schemaRef ds:uri="http://schemas.microsoft.com/office/infopath/2007/PartnerControls"/>
    <ds:schemaRef ds:uri="3bafc827-a746-4c65-be1f-94092380bfd4"/>
    <ds:schemaRef ds:uri="b1a10daa-93d8-43d0-950f-e336e4c0db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129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Sustainable Business Support Programme </vt:lpstr>
      <vt:lpstr>Sustainable Business Support Programme </vt:lpstr>
      <vt:lpstr>Sustainable Business Support Programme Economic Impact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Scale-Up Support</dc:title>
  <dc:creator>Karina Moore</dc:creator>
  <cp:lastModifiedBy>Billy Allen</cp:lastModifiedBy>
  <cp:revision>15</cp:revision>
  <dcterms:created xsi:type="dcterms:W3CDTF">2023-02-16T10:45:38Z</dcterms:created>
  <dcterms:modified xsi:type="dcterms:W3CDTF">2023-05-26T12:09:28Z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0x01010028D439168F4E114C8B2B8E24EA0C9444</vt:lpwstr>
  </property>
</Properties>
</file>